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070" r:id="rId2"/>
    <p:sldId id="1071" r:id="rId3"/>
    <p:sldId id="1072" r:id="rId4"/>
    <p:sldId id="1073" r:id="rId5"/>
    <p:sldId id="1036" r:id="rId6"/>
    <p:sldId id="1067" r:id="rId7"/>
    <p:sldId id="1074" r:id="rId8"/>
    <p:sldId id="1063" r:id="rId9"/>
    <p:sldId id="939" r:id="rId10"/>
  </p:sldIdLst>
  <p:sldSz cx="9144000" cy="6858000" type="screen4x3"/>
  <p:notesSz cx="6799263" cy="9929813"/>
  <p:defaultTextStyle>
    <a:defPPr>
      <a:defRPr lang="sl-SI"/>
    </a:defPPr>
    <a:lvl1pPr algn="ctr" rtl="0" fontAlgn="base">
      <a:spcBef>
        <a:spcPct val="20000"/>
      </a:spcBef>
      <a:spcAft>
        <a:spcPct val="0"/>
      </a:spcAft>
      <a:buFont typeface="Wingdings" pitchFamily="2" charset="2"/>
      <a:buChar char="Ø"/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5613" indent="1588" algn="ctr" rtl="0" fontAlgn="base">
      <a:spcBef>
        <a:spcPct val="20000"/>
      </a:spcBef>
      <a:spcAft>
        <a:spcPct val="0"/>
      </a:spcAft>
      <a:buFont typeface="Wingdings" pitchFamily="2" charset="2"/>
      <a:buChar char="Ø"/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2813" indent="1588" algn="ctr" rtl="0" fontAlgn="base">
      <a:spcBef>
        <a:spcPct val="20000"/>
      </a:spcBef>
      <a:spcAft>
        <a:spcPct val="0"/>
      </a:spcAft>
      <a:buFont typeface="Wingdings" pitchFamily="2" charset="2"/>
      <a:buChar char="Ø"/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0013" indent="1588" algn="ctr" rtl="0" fontAlgn="base">
      <a:spcBef>
        <a:spcPct val="20000"/>
      </a:spcBef>
      <a:spcAft>
        <a:spcPct val="0"/>
      </a:spcAft>
      <a:buFont typeface="Wingdings" pitchFamily="2" charset="2"/>
      <a:buChar char="Ø"/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7213" indent="1588" algn="ctr" rtl="0" fontAlgn="base">
      <a:spcBef>
        <a:spcPct val="20000"/>
      </a:spcBef>
      <a:spcAft>
        <a:spcPct val="0"/>
      </a:spcAft>
      <a:buFont typeface="Wingdings" pitchFamily="2" charset="2"/>
      <a:buChar char="Ø"/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deja Kovačič" initials="TK" lastIdx="3" clrIdx="0"/>
  <p:cmAuthor id="1" name="Tadej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F"/>
    <a:srgbClr val="209020"/>
    <a:srgbClr val="FF6600"/>
    <a:srgbClr val="FF9933"/>
    <a:srgbClr val="FD6D01"/>
    <a:srgbClr val="9BD4FF"/>
    <a:srgbClr val="57B7FF"/>
    <a:srgbClr val="61D6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etel slo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90465" autoAdjust="0"/>
  </p:normalViewPr>
  <p:slideViewPr>
    <p:cSldViewPr>
      <p:cViewPr>
        <p:scale>
          <a:sx n="81" d="100"/>
          <a:sy n="81" d="100"/>
        </p:scale>
        <p:origin x="-164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314" y="-84"/>
      </p:cViewPr>
      <p:guideLst>
        <p:guide orient="horz" pos="3128"/>
        <p:guide pos="2142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algn="l" defTabSz="909547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algn="r" defTabSz="909547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algn="l" defTabSz="909547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algn="r" defTabSz="909547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00A4C83B-2B79-44B4-8D8F-580E4F08516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3641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08" tIns="45556" rIns="91108" bIns="45556" numCol="1" anchor="t" anchorCtr="0" compatLnSpc="1">
            <a:prstTxWarp prst="textNoShape">
              <a:avLst/>
            </a:prstTxWarp>
          </a:bodyPr>
          <a:lstStyle>
            <a:lvl1pPr algn="l" defTabSz="91272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08" tIns="45556" rIns="91108" bIns="45556" numCol="1" anchor="t" anchorCtr="0" compatLnSpc="1">
            <a:prstTxWarp prst="textNoShape">
              <a:avLst/>
            </a:prstTxWarp>
          </a:bodyPr>
          <a:lstStyle>
            <a:lvl1pPr algn="r" defTabSz="91272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9638"/>
            <a:ext cx="5437187" cy="44688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08" tIns="45556" rIns="91108" bIns="45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08" tIns="45556" rIns="91108" bIns="45556" numCol="1" anchor="b" anchorCtr="0" compatLnSpc="1">
            <a:prstTxWarp prst="textNoShape">
              <a:avLst/>
            </a:prstTxWarp>
          </a:bodyPr>
          <a:lstStyle>
            <a:lvl1pPr algn="l" defTabSz="91272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08" tIns="45556" rIns="91108" bIns="45556" numCol="1" anchor="b" anchorCtr="0" compatLnSpc="1">
            <a:prstTxWarp prst="textNoShape">
              <a:avLst/>
            </a:prstTxWarp>
          </a:bodyPr>
          <a:lstStyle>
            <a:lvl1pPr algn="r" defTabSz="91272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E34539B2-436D-4124-A873-06A7DED440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5347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9" y="4716464"/>
            <a:ext cx="5437187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9" y="4716464"/>
            <a:ext cx="5437187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40" y="4716465"/>
            <a:ext cx="5437187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40" y="4716465"/>
            <a:ext cx="5437187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9" y="4716464"/>
            <a:ext cx="5437187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9" indent="0" algn="ctr">
              <a:buNone/>
              <a:defRPr/>
            </a:lvl3pPr>
            <a:lvl4pPr marL="1371463" indent="0" algn="ctr">
              <a:buNone/>
              <a:defRPr/>
            </a:lvl4pPr>
            <a:lvl5pPr marL="1828617" indent="0" algn="ctr">
              <a:buNone/>
              <a:defRPr/>
            </a:lvl5pPr>
            <a:lvl6pPr marL="2285771" indent="0" algn="ctr">
              <a:buNone/>
              <a:defRPr/>
            </a:lvl6pPr>
            <a:lvl7pPr marL="2742926" indent="0" algn="ctr">
              <a:buNone/>
              <a:defRPr/>
            </a:lvl7pPr>
            <a:lvl8pPr marL="3200080" indent="0" algn="ctr">
              <a:buNone/>
              <a:defRPr/>
            </a:lvl8pPr>
            <a:lvl9pPr marL="3657234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283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1" y="1600200"/>
            <a:ext cx="8229600" cy="4525963"/>
          </a:xfrm>
          <a:prstGeom prst="rect">
            <a:avLst/>
          </a:prstGeom>
        </p:spPr>
        <p:txBody>
          <a:bodyPr vert="eaVert" lIns="91431" tIns="45715" rIns="91431" bIns="45715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802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 lIns="91431" tIns="45715" rIns="91431" bIns="45715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 lIns="91431" tIns="45715" rIns="91431" bIns="45715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300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82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1" y="1600200"/>
            <a:ext cx="8229600" cy="4525963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509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91431" tIns="45715" rIns="91431" bIns="45715"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431" tIns="45715" rIns="91431" bIns="45715"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9" indent="0">
              <a:buNone/>
              <a:defRPr sz="1600"/>
            </a:lvl3pPr>
            <a:lvl4pPr marL="1371463" indent="0">
              <a:buNone/>
              <a:defRPr sz="1400"/>
            </a:lvl4pPr>
            <a:lvl5pPr marL="1828617" indent="0">
              <a:buNone/>
              <a:defRPr sz="1400"/>
            </a:lvl5pPr>
            <a:lvl6pPr marL="2285771" indent="0">
              <a:buNone/>
              <a:defRPr sz="1400"/>
            </a:lvl6pPr>
            <a:lvl7pPr marL="2742926" indent="0">
              <a:buNone/>
              <a:defRPr sz="1400"/>
            </a:lvl7pPr>
            <a:lvl8pPr marL="3200080" indent="0">
              <a:buNone/>
              <a:defRPr sz="1400"/>
            </a:lvl8pPr>
            <a:lvl9pPr marL="3657234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04405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577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31" tIns="45715" rIns="91431" bIns="45715"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lIns="91431" tIns="45715" rIns="91431" bIns="45715"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751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19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12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431" tIns="45715" rIns="91431" bIns="45715"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50269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31" tIns="45715" rIns="91431" bIns="45715"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73750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ChangeArrowheads="1"/>
          </p:cNvSpPr>
          <p:nvPr userDrawn="1"/>
        </p:nvSpPr>
        <p:spPr bwMode="auto">
          <a:xfrm>
            <a:off x="2195513" y="2852738"/>
            <a:ext cx="1008062" cy="7921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31" tIns="45715" rIns="91431" bIns="45715" anchor="ctr"/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l" eaLnBrk="1" hangingPunct="1">
              <a:defRPr/>
            </a:pPr>
            <a:endParaRPr lang="en-US" altLang="sl-SI" smtClean="0"/>
          </a:p>
        </p:txBody>
      </p:sp>
      <p:sp>
        <p:nvSpPr>
          <p:cNvPr id="1027" name="Rectangle 22"/>
          <p:cNvSpPr>
            <a:spLocks noChangeArrowheads="1"/>
          </p:cNvSpPr>
          <p:nvPr userDrawn="1"/>
        </p:nvSpPr>
        <p:spPr bwMode="auto">
          <a:xfrm>
            <a:off x="755650" y="765175"/>
            <a:ext cx="1079500" cy="1008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31" tIns="45715" rIns="91431" bIns="45715" anchor="ctr"/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l" eaLnBrk="1" hangingPunct="1">
              <a:defRPr/>
            </a:pPr>
            <a:endParaRPr lang="en-US" altLang="sl-SI" smtClean="0"/>
          </a:p>
        </p:txBody>
      </p:sp>
      <p:sp>
        <p:nvSpPr>
          <p:cNvPr id="1028" name="Rectangle 23"/>
          <p:cNvSpPr>
            <a:spLocks noChangeArrowheads="1"/>
          </p:cNvSpPr>
          <p:nvPr userDrawn="1"/>
        </p:nvSpPr>
        <p:spPr bwMode="auto">
          <a:xfrm>
            <a:off x="0" y="0"/>
            <a:ext cx="900113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lIns="91431" tIns="45715" rIns="91431" bIns="45715" anchor="ctr"/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l" eaLnBrk="1" hangingPunct="1">
              <a:defRPr/>
            </a:pPr>
            <a:endParaRPr lang="en-US" altLang="sl-SI" smtClean="0"/>
          </a:p>
        </p:txBody>
      </p:sp>
      <p:pic>
        <p:nvPicPr>
          <p:cNvPr id="1029" name="Picture 24" descr="logo_prosojnica_v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73025"/>
            <a:ext cx="755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49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503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57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811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si/url?sa=i&amp;rct=j&amp;q=&amp;esrc=s&amp;source=images&amp;cd=&amp;cad=rja&amp;uact=8&amp;ved=0ahUKEwjF0KSi9aHMAhXLvRoKHWGdB_QQjRwIBw&amp;url=http://www.delo.si/novice/okolje/bo-eko-sklad-bolj-ali-se-manj-ucinkovit.html&amp;psig=AFQjCNG4aG5Q3Xl_X1zYwXOZWSzTqhs7kw&amp;ust=1461403178078372" TargetMode="Externa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www.google.si/url?sa=i&amp;rct=j&amp;q=&amp;esrc=s&amp;source=images&amp;cd=&amp;cad=rja&amp;uact=8&amp;ved=0ahUKEwiFjNOj8J_MAhVKDxoKHZfWBfsQjRwIBw&amp;url=http://mevki55.mojforum.si/mevki55-about4105.html&amp;psig=AFQjCNHRLBiLoKGD2CTOb93S1zRndGZ1zg&amp;ust=1461333129337273" TargetMode="External"/><Relationship Id="rId5" Type="http://schemas.openxmlformats.org/officeDocument/2006/relationships/image" Target="../media/image6.jpeg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hyperlink" Target="http://www.google.si/url?sa=i&amp;rct=j&amp;q=&amp;esrc=s&amp;source=images&amp;cd=&amp;cad=rja&amp;uact=8&amp;ved=0ahUKEwjT3MCP96HMAhWB2hoKHaRIABgQjRwIBw&amp;url=http://www.lpp.si/aktualno/novi-okolju-prijazni-zgibni-avtobusi-na-metan&amp;bvm=bv.119745492,d.ZGg&amp;psig=AFQjCNHhQk0xqhFmEwgTct8yhVnknJHjKg&amp;ust=1461403503793586" TargetMode="External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85775" y="1904267"/>
            <a:ext cx="8226777" cy="224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sl-SI" altLang="sl-SI" sz="1200" b="1" dirty="0">
              <a:solidFill>
                <a:srgbClr val="00529F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sl-SI" altLang="sl-SI" sz="3200" b="1" dirty="0" smtClean="0">
              <a:solidFill>
                <a:srgbClr val="00529F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l-SI" altLang="sl-SI" sz="3200" b="1" dirty="0" smtClean="0">
                <a:solidFill>
                  <a:srgbClr val="00529F"/>
                </a:solidFill>
                <a:latin typeface="Calibri" pitchFamily="34" charset="0"/>
              </a:rPr>
              <a:t>FINANČNE </a:t>
            </a:r>
            <a:r>
              <a:rPr lang="sl-SI" altLang="sl-SI" sz="3200" b="1" dirty="0">
                <a:solidFill>
                  <a:srgbClr val="00529F"/>
                </a:solidFill>
                <a:latin typeface="Calibri" pitchFamily="34" charset="0"/>
              </a:rPr>
              <a:t>SPODBUDE EKO </a:t>
            </a:r>
            <a:r>
              <a:rPr lang="sl-SI" altLang="sl-SI" sz="3200" b="1" dirty="0" smtClean="0">
                <a:solidFill>
                  <a:srgbClr val="00529F"/>
                </a:solidFill>
                <a:latin typeface="Calibri" pitchFamily="34" charset="0"/>
              </a:rPr>
              <a:t>SKLADA, SLOVENSKEGA OKOLJSKEGA JAVNEGA SKLADA</a:t>
            </a:r>
            <a:endParaRPr lang="sl-SI" altLang="sl-SI" sz="3200" b="1" dirty="0">
              <a:solidFill>
                <a:srgbClr val="00529F"/>
              </a:solidFill>
              <a:latin typeface="Calibri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0" y="0"/>
            <a:ext cx="971550" cy="908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5" rIns="91431" bIns="45715" anchor="ctr"/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15364" name="Picture 8" descr="thumb_Eko_sklad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968" y="1898796"/>
            <a:ext cx="1039449" cy="101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1188" y="4287838"/>
            <a:ext cx="7921625" cy="241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Wingdings" pitchFamily="2" charset="2"/>
              <a:buNone/>
            </a:pPr>
            <a:endParaRPr lang="sl-SI" altLang="sl-SI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Wingdings" pitchFamily="2" charset="2"/>
              <a:buNone/>
            </a:pPr>
            <a:r>
              <a:rPr lang="sl-SI" altLang="sl-SI" b="1" dirty="0" smtClean="0">
                <a:solidFill>
                  <a:srgbClr val="000000"/>
                </a:solidFill>
                <a:latin typeface="Calibri" pitchFamily="34" charset="0"/>
              </a:rPr>
              <a:t>Tadeja Kovačič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Wingdings" pitchFamily="2" charset="2"/>
              <a:buNone/>
            </a:pPr>
            <a:r>
              <a:rPr lang="sl-SI" altLang="sl-SI" sz="2000" b="1" dirty="0" smtClean="0">
                <a:solidFill>
                  <a:srgbClr val="000000"/>
                </a:solidFill>
                <a:latin typeface="Calibri" pitchFamily="34" charset="0"/>
              </a:rPr>
              <a:t>Svetnica Eko sklada</a:t>
            </a:r>
            <a:endParaRPr lang="sl-SI" altLang="sl-SI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Wingdings" pitchFamily="2" charset="2"/>
              <a:buNone/>
            </a:pPr>
            <a:endParaRPr lang="sl-SI" altLang="sl-SI" sz="1800" b="1" dirty="0">
              <a:solidFill>
                <a:srgbClr val="00529F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Wingdings" pitchFamily="2" charset="2"/>
              <a:buNone/>
            </a:pPr>
            <a:r>
              <a:rPr lang="sl-SI" altLang="sl-SI" sz="1800" b="1" dirty="0" smtClean="0">
                <a:solidFill>
                  <a:srgbClr val="00529F"/>
                </a:solidFill>
                <a:latin typeface="Calibri" pitchFamily="34" charset="0"/>
              </a:rPr>
              <a:t>Brdo pri Kranju, 26. </a:t>
            </a:r>
            <a:r>
              <a:rPr lang="sl-SI" altLang="sl-SI" sz="1800" b="1" dirty="0">
                <a:solidFill>
                  <a:srgbClr val="00529F"/>
                </a:solidFill>
                <a:latin typeface="Calibri" pitchFamily="34" charset="0"/>
              </a:rPr>
              <a:t>9</a:t>
            </a:r>
            <a:r>
              <a:rPr lang="sl-SI" altLang="sl-SI" sz="1800" b="1" dirty="0" smtClean="0">
                <a:solidFill>
                  <a:srgbClr val="00529F"/>
                </a:solidFill>
                <a:latin typeface="Calibri" pitchFamily="34" charset="0"/>
              </a:rPr>
              <a:t>. 2016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808080"/>
              </a:buClr>
              <a:buFont typeface="Wingdings" pitchFamily="2" charset="2"/>
              <a:buNone/>
            </a:pPr>
            <a:endParaRPr lang="sl-SI" altLang="sl-SI" sz="1400" b="1" i="1" dirty="0">
              <a:solidFill>
                <a:srgbClr val="00529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0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1448" y="458604"/>
            <a:ext cx="8229600" cy="1143000"/>
          </a:xfrm>
        </p:spPr>
        <p:txBody>
          <a:bodyPr/>
          <a:lstStyle/>
          <a:p>
            <a:r>
              <a:rPr lang="sl-SI" sz="3200" b="1" dirty="0" smtClean="0">
                <a:solidFill>
                  <a:srgbClr val="00529F"/>
                </a:solidFill>
                <a:latin typeface="Calibri" pitchFamily="34" charset="0"/>
              </a:rPr>
              <a:t>O EKO SKLADU</a:t>
            </a:r>
            <a:endParaRPr lang="sl-SI" sz="3200" b="1" dirty="0">
              <a:solidFill>
                <a:srgbClr val="00529F"/>
              </a:solidFill>
              <a:latin typeface="Calibri" pitchFamily="34" charset="0"/>
            </a:endParaRPr>
          </a:p>
        </p:txBody>
      </p:sp>
      <p:pic>
        <p:nvPicPr>
          <p:cNvPr id="4" name="Picture 2" descr="http://www.delo.si/assets/media/picture/20151015/670x420_djvu_2176876_grmadnikj_bsa-Eko-sklad.jpeg?re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911" y="5537833"/>
            <a:ext cx="2701089" cy="149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grada vsebine 2"/>
          <p:cNvSpPr>
            <a:spLocks noGrp="1"/>
          </p:cNvSpPr>
          <p:nvPr>
            <p:ph idx="1"/>
          </p:nvPr>
        </p:nvSpPr>
        <p:spPr>
          <a:xfrm>
            <a:off x="457201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 err="1">
                <a:solidFill>
                  <a:srgbClr val="00529F"/>
                </a:solidFill>
                <a:latin typeface="Calibri" panose="020F0502020204030204" pitchFamily="34" charset="0"/>
              </a:rPr>
              <a:t>Eko</a:t>
            </a:r>
            <a:r>
              <a:rPr lang="sl-SI" sz="2400" b="1" dirty="0">
                <a:solidFill>
                  <a:srgbClr val="00529F"/>
                </a:solidFill>
                <a:latin typeface="Calibri" panose="020F0502020204030204" pitchFamily="34" charset="0"/>
              </a:rPr>
              <a:t> sklad, Slovenski okoljski javni sklad</a:t>
            </a:r>
            <a:r>
              <a:rPr lang="sl-SI" sz="2000" dirty="0">
                <a:solidFill>
                  <a:srgbClr val="000000"/>
                </a:solidFill>
                <a:latin typeface="Calibri" panose="020F0502020204030204" pitchFamily="34" charset="0"/>
              </a:rPr>
              <a:t>, specializiran za spodbujanje okoljskih naložb in izvajanje okoljske politike, ki jo določajo pristojna ministrstva</a:t>
            </a:r>
          </a:p>
          <a:p>
            <a:endParaRPr lang="sl-SI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Ključni finančni mehanizmi za spodbujanje naložb </a:t>
            </a:r>
          </a:p>
          <a:p>
            <a:r>
              <a:rPr lang="sl-SI" sz="2000" dirty="0">
                <a:latin typeface="Calibri" panose="020F0502020204030204" pitchFamily="34" charset="0"/>
              </a:rPr>
              <a:t>ugodna </a:t>
            </a:r>
            <a:r>
              <a:rPr lang="sl-SI" sz="2000" dirty="0">
                <a:solidFill>
                  <a:srgbClr val="209020"/>
                </a:solidFill>
                <a:latin typeface="Calibri" panose="020F0502020204030204" pitchFamily="34" charset="0"/>
              </a:rPr>
              <a:t>posojila</a:t>
            </a:r>
          </a:p>
          <a:p>
            <a:r>
              <a:rPr lang="sl-SI" sz="2000" dirty="0">
                <a:solidFill>
                  <a:srgbClr val="209020"/>
                </a:solidFill>
                <a:latin typeface="Calibri" panose="020F0502020204030204" pitchFamily="34" charset="0"/>
              </a:rPr>
              <a:t>subvencije</a:t>
            </a:r>
            <a:r>
              <a:rPr lang="sl-SI" sz="2000" dirty="0">
                <a:latin typeface="Calibri" panose="020F0502020204030204" pitchFamily="34" charset="0"/>
              </a:rPr>
              <a:t> (nepovratne finančne spodbude in pomoči</a:t>
            </a:r>
            <a:r>
              <a:rPr lang="sl-SI" sz="20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sl-SI" sz="2000" dirty="0" smtClean="0">
                <a:latin typeface="Calibri" panose="020F0502020204030204" pitchFamily="34" charset="0"/>
              </a:rPr>
              <a:t>dejavnosti </a:t>
            </a:r>
            <a:r>
              <a:rPr lang="sl-SI" sz="2000" dirty="0">
                <a:solidFill>
                  <a:srgbClr val="209020"/>
                </a:solidFill>
                <a:latin typeface="Calibri" panose="020F0502020204030204" pitchFamily="34" charset="0"/>
              </a:rPr>
              <a:t>ozaveščanja javnosti </a:t>
            </a:r>
          </a:p>
          <a:p>
            <a:pPr lvl="1"/>
            <a:r>
              <a:rPr lang="sl-SI" sz="1600" dirty="0">
                <a:latin typeface="Calibri" panose="020F0502020204030204" pitchFamily="34" charset="0"/>
              </a:rPr>
              <a:t>brezplačna energetska svetovanja za občane </a:t>
            </a:r>
            <a:r>
              <a:rPr lang="sl-SI" sz="1600" dirty="0" smtClean="0">
                <a:latin typeface="Calibri" panose="020F0502020204030204" pitchFamily="34" charset="0"/>
              </a:rPr>
              <a:t>v okviru mreže </a:t>
            </a:r>
            <a:r>
              <a:rPr lang="sl-SI" sz="1600" dirty="0" smtClean="0">
                <a:solidFill>
                  <a:srgbClr val="209020"/>
                </a:solidFill>
                <a:latin typeface="Calibri" panose="020F0502020204030204" pitchFamily="34" charset="0"/>
              </a:rPr>
              <a:t>ENSVET</a:t>
            </a:r>
          </a:p>
          <a:p>
            <a:pPr lvl="1"/>
            <a:endParaRPr lang="sl-SI" sz="1600" dirty="0">
              <a:solidFill>
                <a:srgbClr val="209020"/>
              </a:solidFill>
              <a:latin typeface="Calibri" panose="020F0502020204030204" pitchFamily="34" charset="0"/>
            </a:endParaRPr>
          </a:p>
          <a:p>
            <a:pPr marL="57150" indent="0">
              <a:buNone/>
            </a:pPr>
            <a:r>
              <a:rPr lang="sl-SI" sz="2000" dirty="0" smtClean="0">
                <a:latin typeface="Calibri" panose="020F0502020204030204" pitchFamily="34" charset="0"/>
              </a:rPr>
              <a:t>Dodeljevanje sredstev na podlagi </a:t>
            </a:r>
            <a:r>
              <a:rPr lang="sl-SI" sz="2000" dirty="0">
                <a:latin typeface="Calibri" panose="020F0502020204030204" pitchFamily="34" charset="0"/>
              </a:rPr>
              <a:t>javnih </a:t>
            </a:r>
            <a:r>
              <a:rPr lang="sl-SI" sz="2000" dirty="0" smtClean="0">
                <a:latin typeface="Calibri" panose="020F0502020204030204" pitchFamily="34" charset="0"/>
              </a:rPr>
              <a:t>pozivov ali javnih razpisov.</a:t>
            </a:r>
            <a:endParaRPr lang="sl-SI" sz="2000" dirty="0">
              <a:latin typeface="Calibri" panose="020F0502020204030204" pitchFamily="34" charset="0"/>
            </a:endParaRPr>
          </a:p>
          <a:p>
            <a:pPr lvl="1"/>
            <a:endParaRPr lang="sl-SI" sz="1600" dirty="0">
              <a:solidFill>
                <a:srgbClr val="2090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3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31448" y="1268712"/>
            <a:ext cx="8551140" cy="5490732"/>
          </a:xfrm>
        </p:spPr>
        <p:txBody>
          <a:bodyPr/>
          <a:lstStyle/>
          <a:p>
            <a:pPr marL="0" indent="0" defTabSz="2060950">
              <a:buNone/>
              <a:defRPr/>
            </a:pPr>
            <a:endParaRPr lang="sl-SI" altLang="sl-SI" sz="2100" b="1" dirty="0">
              <a:latin typeface="Calibri" pitchFamily="34" charset="0"/>
            </a:endParaRPr>
          </a:p>
          <a:p>
            <a:pPr defTabSz="2060950">
              <a:buFont typeface="Arial" panose="020B0604020202020204" pitchFamily="34" charset="0"/>
              <a:buChar char="•"/>
              <a:defRPr/>
            </a:pPr>
            <a:r>
              <a:rPr lang="sl-SI" altLang="sl-SI" sz="2100" dirty="0" smtClean="0">
                <a:latin typeface="Calibri" pitchFamily="34" charset="0"/>
              </a:rPr>
              <a:t>46 </a:t>
            </a:r>
            <a:r>
              <a:rPr lang="sl-SI" altLang="sl-SI" sz="2100" dirty="0">
                <a:latin typeface="Calibri" pitchFamily="34" charset="0"/>
              </a:rPr>
              <a:t>svetovalnih </a:t>
            </a:r>
            <a:r>
              <a:rPr lang="sl-SI" altLang="sl-SI" sz="2100" dirty="0" smtClean="0">
                <a:latin typeface="Calibri" pitchFamily="34" charset="0"/>
              </a:rPr>
              <a:t>pisarn mreže </a:t>
            </a:r>
            <a:r>
              <a:rPr lang="sl-SI" altLang="sl-SI" sz="2100" dirty="0">
                <a:latin typeface="Calibri" pitchFamily="34" charset="0"/>
              </a:rPr>
              <a:t>ENSVET p</a:t>
            </a:r>
            <a:r>
              <a:rPr lang="sl-SI" altLang="sl-SI" sz="2100" dirty="0" smtClean="0">
                <a:latin typeface="Calibri" pitchFamily="34" charset="0"/>
              </a:rPr>
              <a:t>o Sloveniji </a:t>
            </a:r>
          </a:p>
          <a:p>
            <a:pPr defTabSz="2060950">
              <a:buFont typeface="Arial" panose="020B0604020202020204" pitchFamily="34" charset="0"/>
              <a:buChar char="•"/>
              <a:defRPr/>
            </a:pPr>
            <a:r>
              <a:rPr lang="sl-SI" altLang="sl-SI" sz="2100" dirty="0" smtClean="0">
                <a:latin typeface="Calibri" pitchFamily="34" charset="0"/>
              </a:rPr>
              <a:t>več </a:t>
            </a:r>
            <a:r>
              <a:rPr lang="sl-SI" altLang="sl-SI" sz="2100" dirty="0">
                <a:latin typeface="Calibri" pitchFamily="34" charset="0"/>
              </a:rPr>
              <a:t>kot </a:t>
            </a:r>
            <a:r>
              <a:rPr lang="sl-SI" altLang="sl-SI" sz="2100" dirty="0" smtClean="0">
                <a:latin typeface="Calibri" pitchFamily="34" charset="0"/>
              </a:rPr>
              <a:t>70 </a:t>
            </a:r>
            <a:r>
              <a:rPr lang="sl-SI" altLang="sl-SI" sz="2100" dirty="0">
                <a:latin typeface="Calibri" pitchFamily="34" charset="0"/>
              </a:rPr>
              <a:t>usposobljenih neodvisnih </a:t>
            </a:r>
            <a:r>
              <a:rPr lang="sl-SI" altLang="sl-SI" sz="2100" dirty="0" smtClean="0">
                <a:latin typeface="Calibri" pitchFamily="34" charset="0"/>
              </a:rPr>
              <a:t>energetskih svetovalcev</a:t>
            </a:r>
            <a:endParaRPr lang="sl-SI" altLang="sl-SI" sz="2100" dirty="0">
              <a:latin typeface="Calibri" pitchFamily="34" charset="0"/>
            </a:endParaRPr>
          </a:p>
          <a:p>
            <a:pPr defTabSz="2060950">
              <a:buFont typeface="Arial" panose="020B0604020202020204" pitchFamily="34" charset="0"/>
              <a:buChar char="•"/>
              <a:defRPr/>
            </a:pPr>
            <a:r>
              <a:rPr lang="sl-SI" altLang="sl-SI" sz="2100" dirty="0" smtClean="0">
                <a:latin typeface="Calibri" pitchFamily="34" charset="0"/>
              </a:rPr>
              <a:t>brezplačni strokovni nasveti in razgovori o večji energijski </a:t>
            </a:r>
          </a:p>
          <a:p>
            <a:pPr marL="0" indent="0" defTabSz="2060950">
              <a:buNone/>
              <a:defRPr/>
            </a:pPr>
            <a:r>
              <a:rPr lang="sl-SI" altLang="sl-SI" sz="2100" dirty="0" smtClean="0">
                <a:latin typeface="Calibri" pitchFamily="34" charset="0"/>
              </a:rPr>
              <a:t>učinkovitosti in obnovljivih virih energije</a:t>
            </a:r>
          </a:p>
          <a:p>
            <a:pPr defTabSz="2060950">
              <a:buFont typeface="Arial"/>
              <a:buChar char="•"/>
              <a:defRPr/>
            </a:pPr>
            <a:r>
              <a:rPr lang="sl-SI" altLang="sl-SI" sz="2100" dirty="0" smtClean="0">
                <a:latin typeface="Calibri" pitchFamily="34" charset="0"/>
              </a:rPr>
              <a:t>pomoč pri vlogi za Eko sklad </a:t>
            </a:r>
          </a:p>
          <a:p>
            <a:pPr marL="0" indent="0" defTabSz="2060950">
              <a:buNone/>
              <a:defRPr/>
            </a:pPr>
            <a:endParaRPr lang="sl-SI" altLang="sl-SI" sz="2100" b="1" i="1" u="sng" dirty="0" smtClean="0">
              <a:solidFill>
                <a:srgbClr val="00529F"/>
              </a:solidFill>
              <a:latin typeface="Calibri" pitchFamily="34" charset="0"/>
            </a:endParaRPr>
          </a:p>
          <a:p>
            <a:pPr marL="0" indent="0" defTabSz="2060950">
              <a:buNone/>
              <a:defRPr/>
            </a:pPr>
            <a:endParaRPr lang="sl-SI" altLang="sl-SI" sz="2100" b="1" i="1" u="sng" dirty="0">
              <a:solidFill>
                <a:srgbClr val="00529F"/>
              </a:solidFill>
              <a:latin typeface="Calibri" pitchFamily="34" charset="0"/>
            </a:endParaRPr>
          </a:p>
          <a:p>
            <a:pPr marL="0" indent="0" algn="r" defTabSz="2060950">
              <a:buNone/>
              <a:defRPr/>
            </a:pPr>
            <a:endParaRPr lang="sl-SI" altLang="sl-SI" sz="2400" b="1" i="1" dirty="0" smtClean="0">
              <a:solidFill>
                <a:srgbClr val="00529F"/>
              </a:solidFill>
              <a:latin typeface="Calibri" pitchFamily="34" charset="0"/>
            </a:endParaRPr>
          </a:p>
          <a:p>
            <a:pPr marL="0" indent="0" algn="r" defTabSz="2060950">
              <a:buNone/>
              <a:defRPr/>
            </a:pPr>
            <a:endParaRPr lang="sl-SI" altLang="sl-SI" sz="2400" b="1" i="1" dirty="0" smtClean="0">
              <a:solidFill>
                <a:srgbClr val="00529F"/>
              </a:solidFill>
              <a:latin typeface="Calibri" pitchFamily="34" charset="0"/>
            </a:endParaRPr>
          </a:p>
          <a:p>
            <a:pPr marL="0" indent="0" defTabSz="2060950">
              <a:buNone/>
              <a:defRPr/>
            </a:pPr>
            <a:endParaRPr lang="sl-SI" altLang="sl-SI" sz="2100" b="1" u="sng" dirty="0">
              <a:solidFill>
                <a:srgbClr val="00529F"/>
              </a:solidFill>
              <a:latin typeface="Calibri" pitchFamily="34" charset="0"/>
            </a:endParaRPr>
          </a:p>
          <a:p>
            <a:pPr marL="0" indent="0" defTabSz="2060950">
              <a:buNone/>
              <a:defRPr/>
            </a:pPr>
            <a:r>
              <a:rPr lang="sl-SI" altLang="sl-SI" sz="2100" b="1" u="sng" dirty="0" smtClean="0">
                <a:solidFill>
                  <a:srgbClr val="00529F"/>
                </a:solidFill>
                <a:latin typeface="Calibri" pitchFamily="34" charset="0"/>
              </a:rPr>
              <a:t>www.ensvet.si</a:t>
            </a:r>
          </a:p>
          <a:p>
            <a:pPr marL="0" indent="0" defTabSz="2060950">
              <a:buNone/>
              <a:defRPr/>
            </a:pPr>
            <a:endParaRPr lang="sl-SI" altLang="sl-SI" sz="2000" b="1" i="1" dirty="0" smtClean="0">
              <a:solidFill>
                <a:srgbClr val="00529F"/>
              </a:solidFill>
              <a:latin typeface="Calibri" pitchFamily="34" charset="0"/>
            </a:endParaRPr>
          </a:p>
          <a:p>
            <a:pPr marL="0" indent="0" defTabSz="2060950">
              <a:buNone/>
              <a:defRPr/>
            </a:pPr>
            <a:endParaRPr lang="sl-SI" altLang="sl-SI" sz="2100" b="1" i="1" u="sng" dirty="0">
              <a:solidFill>
                <a:srgbClr val="00529F"/>
              </a:solidFill>
              <a:latin typeface="Calibri" pitchFamily="34" charset="0"/>
            </a:endParaRPr>
          </a:p>
        </p:txBody>
      </p:sp>
      <p:sp>
        <p:nvSpPr>
          <p:cNvPr id="5123" name="Title 7"/>
          <p:cNvSpPr>
            <a:spLocks noGrp="1"/>
          </p:cNvSpPr>
          <p:nvPr>
            <p:ph type="title"/>
          </p:nvPr>
        </p:nvSpPr>
        <p:spPr>
          <a:xfrm>
            <a:off x="1061532" y="458604"/>
            <a:ext cx="7689747" cy="9891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78" tIns="45637" rIns="91278" bIns="45637" anchor="t">
            <a:noAutofit/>
          </a:bodyPr>
          <a:lstStyle/>
          <a:p>
            <a:pPr algn="l"/>
            <a:r>
              <a:rPr lang="sl-SI" altLang="sl-SI" sz="3200" b="1" dirty="0" smtClean="0">
                <a:solidFill>
                  <a:srgbClr val="00529F"/>
                </a:solidFill>
                <a:latin typeface="Calibri" pitchFamily="34" charset="0"/>
              </a:rPr>
              <a:t>BREZPLAČNO ENERGETSKO SVETOVANJE </a:t>
            </a:r>
            <a:r>
              <a:rPr lang="sl-SI" altLang="sl-SI" sz="3200" b="1" dirty="0">
                <a:solidFill>
                  <a:srgbClr val="00529F"/>
                </a:solidFill>
                <a:latin typeface="Calibri" pitchFamily="34" charset="0"/>
              </a:rPr>
              <a:t>ZA OBČANE – </a:t>
            </a:r>
            <a:r>
              <a:rPr lang="sl-SI" altLang="sl-SI" sz="3200" b="1" dirty="0" smtClean="0">
                <a:solidFill>
                  <a:srgbClr val="00529F"/>
                </a:solidFill>
                <a:latin typeface="Calibri" pitchFamily="34" charset="0"/>
              </a:rPr>
              <a:t>ENSVET</a:t>
            </a:r>
            <a:endParaRPr lang="sl-SI" altLang="sl-SI" sz="3200" b="1" dirty="0">
              <a:solidFill>
                <a:srgbClr val="00529F"/>
              </a:solidFill>
              <a:latin typeface="Calibri" pitchFamily="34" charset="0"/>
            </a:endParaRPr>
          </a:p>
        </p:txBody>
      </p:sp>
      <p:pic>
        <p:nvPicPr>
          <p:cNvPr id="8" name="Slika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475" y="908664"/>
            <a:ext cx="1564125" cy="224754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32" y="3248976"/>
            <a:ext cx="5745170" cy="358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shrani.si/f/3T/RK/9HuZENI/los-ensvet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4" b="15106"/>
          <a:stretch/>
        </p:blipFill>
        <p:spPr bwMode="auto">
          <a:xfrm>
            <a:off x="431448" y="3770591"/>
            <a:ext cx="2959800" cy="181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Ensvet 080 + QR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12" y="6039348"/>
            <a:ext cx="2610348" cy="68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1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971550" y="368300"/>
            <a:ext cx="74707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3100" b="1">
              <a:solidFill>
                <a:srgbClr val="00529F"/>
              </a:solidFill>
              <a:latin typeface="Calibri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91146" y="1178700"/>
            <a:ext cx="8461888" cy="5310187"/>
          </a:xfrm>
          <a:prstGeom prst="rect">
            <a:avLst/>
          </a:prstGeom>
          <a:noFill/>
          <a:ln>
            <a:noFill/>
          </a:ln>
          <a:extLst/>
        </p:spPr>
        <p:txBody>
          <a:bodyPr lIns="91431" tIns="45715" rIns="91431" bIns="45715"/>
          <a:lstStyle/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2400" b="1" dirty="0" smtClean="0">
                <a:solidFill>
                  <a:srgbClr val="00529F"/>
                </a:solidFill>
                <a:latin typeface="Calibri" panose="020F0502020204030204" pitchFamily="34" charset="0"/>
              </a:rPr>
              <a:t>POSOJILA – KREDITIRANJE 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2000" b="1" dirty="0" smtClean="0">
                <a:solidFill>
                  <a:srgbClr val="209020"/>
                </a:solidFill>
                <a:latin typeface="Calibri" pitchFamily="34" charset="0"/>
              </a:rPr>
              <a:t>do </a:t>
            </a:r>
            <a:r>
              <a:rPr lang="sl-SI" sz="2000" b="1" dirty="0">
                <a:solidFill>
                  <a:srgbClr val="209020"/>
                </a:solidFill>
                <a:latin typeface="Calibri" pitchFamily="34" charset="0"/>
              </a:rPr>
              <a:t>objave zaključka v Uradnem listu </a:t>
            </a:r>
            <a:endParaRPr lang="sl-SI" sz="2000" b="1" dirty="0" smtClean="0">
              <a:solidFill>
                <a:srgbClr val="209020"/>
              </a:solidFill>
              <a:latin typeface="Calibri" pitchFamily="34" charset="0"/>
            </a:endParaRP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endParaRPr lang="sl-SI" sz="2000" b="1" dirty="0">
              <a:solidFill>
                <a:srgbClr val="209020"/>
              </a:solidFill>
              <a:latin typeface="Calibri" pitchFamily="34" charset="0"/>
            </a:endParaRPr>
          </a:p>
          <a:p>
            <a:pPr marL="342900" indent="-342900" algn="l" fontAlgn="t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80957" algn="l"/>
              </a:tabLst>
              <a:defRPr/>
            </a:pPr>
            <a:r>
              <a:rPr lang="sl-SI" sz="2000" b="1" dirty="0" smtClean="0">
                <a:latin typeface="Calibri" pitchFamily="34" charset="0"/>
              </a:rPr>
              <a:t>JP 55OB16 za kreditiranje okoljskih naložb občanov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2000" b="1" dirty="0" smtClean="0">
                <a:solidFill>
                  <a:srgbClr val="209020"/>
                </a:solidFill>
                <a:latin typeface="Calibri" pitchFamily="34" charset="0"/>
              </a:rPr>
              <a:t>6 milijonov €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1400" dirty="0" smtClean="0">
                <a:latin typeface="Calibri" pitchFamily="34" charset="0"/>
              </a:rPr>
              <a:t>Obrestna </a:t>
            </a:r>
            <a:r>
              <a:rPr lang="sl-SI" sz="1400" dirty="0">
                <a:latin typeface="Calibri" pitchFamily="34" charset="0"/>
              </a:rPr>
              <a:t>mera: </a:t>
            </a:r>
            <a:r>
              <a:rPr lang="sl-SI" sz="1400" b="1" dirty="0">
                <a:latin typeface="Calibri" pitchFamily="34" charset="0"/>
              </a:rPr>
              <a:t>trimesečni EURIBOR + </a:t>
            </a:r>
            <a:r>
              <a:rPr lang="sl-SI" sz="1400" b="1" dirty="0" smtClean="0">
                <a:latin typeface="Calibri" pitchFamily="34" charset="0"/>
              </a:rPr>
              <a:t>1,3 %</a:t>
            </a:r>
            <a:endParaRPr lang="sl-SI" sz="1400" b="1" dirty="0">
              <a:latin typeface="Calibri" pitchFamily="34" charset="0"/>
            </a:endParaRP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1400" dirty="0">
                <a:latin typeface="Calibri" pitchFamily="34" charset="0"/>
              </a:rPr>
              <a:t>Višina kredita za posamezne namene: od 1.500 € do </a:t>
            </a:r>
            <a:r>
              <a:rPr lang="sl-SI" sz="1400" dirty="0" smtClean="0">
                <a:latin typeface="Calibri" pitchFamily="34" charset="0"/>
              </a:rPr>
              <a:t>80.000 </a:t>
            </a:r>
            <a:r>
              <a:rPr lang="sl-SI" sz="1400" dirty="0">
                <a:latin typeface="Calibri" pitchFamily="34" charset="0"/>
              </a:rPr>
              <a:t>€ </a:t>
            </a:r>
            <a:endParaRPr lang="sl-SI" sz="1400" dirty="0" smtClean="0">
              <a:latin typeface="Calibri" pitchFamily="34" charset="0"/>
            </a:endParaRP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1400" dirty="0" smtClean="0">
                <a:latin typeface="Calibri" pitchFamily="34" charset="0"/>
              </a:rPr>
              <a:t>Odplačilna </a:t>
            </a:r>
            <a:r>
              <a:rPr lang="sl-SI" sz="1400" dirty="0">
                <a:latin typeface="Calibri" pitchFamily="34" charset="0"/>
              </a:rPr>
              <a:t>doba: do 10 let, zavarovalna </a:t>
            </a:r>
            <a:r>
              <a:rPr lang="sl-SI" sz="1400" dirty="0" smtClean="0">
                <a:latin typeface="Calibri" pitchFamily="34" charset="0"/>
              </a:rPr>
              <a:t>premija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endParaRPr lang="sl-SI" sz="1400" dirty="0">
              <a:latin typeface="Calibri" pitchFamily="34" charset="0"/>
            </a:endParaRPr>
          </a:p>
          <a:p>
            <a:pPr marL="342900" indent="-342900" algn="l" fontAlgn="t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80957" algn="l"/>
              </a:tabLst>
              <a:defRPr/>
            </a:pPr>
            <a:r>
              <a:rPr lang="sl-SI" sz="2000" b="1" dirty="0" smtClean="0">
                <a:latin typeface="Calibri" pitchFamily="34" charset="0"/>
              </a:rPr>
              <a:t>JP 56PO16 </a:t>
            </a:r>
            <a:r>
              <a:rPr lang="sl-SI" sz="2000" b="1" dirty="0">
                <a:latin typeface="Calibri" pitchFamily="34" charset="0"/>
              </a:rPr>
              <a:t>za kreditiranje okoljskih naložb pravnih </a:t>
            </a:r>
            <a:r>
              <a:rPr lang="sl-SI" sz="2000" b="1" dirty="0" smtClean="0">
                <a:latin typeface="Calibri" pitchFamily="34" charset="0"/>
              </a:rPr>
              <a:t>oseb, s.p. in zasebnikov </a:t>
            </a:r>
            <a:endParaRPr lang="sl-SI" sz="2000" b="1" dirty="0">
              <a:latin typeface="Calibri" pitchFamily="34" charset="0"/>
            </a:endParaRP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2000" b="1" dirty="0" smtClean="0">
                <a:solidFill>
                  <a:srgbClr val="209020"/>
                </a:solidFill>
                <a:latin typeface="Calibri" pitchFamily="34" charset="0"/>
              </a:rPr>
              <a:t>5 </a:t>
            </a:r>
            <a:r>
              <a:rPr lang="sl-SI" sz="2000" b="1" dirty="0">
                <a:solidFill>
                  <a:srgbClr val="209020"/>
                </a:solidFill>
                <a:latin typeface="Calibri" pitchFamily="34" charset="0"/>
              </a:rPr>
              <a:t>milijonov</a:t>
            </a:r>
            <a:r>
              <a:rPr lang="en-GB" sz="2000" b="1" dirty="0">
                <a:solidFill>
                  <a:srgbClr val="209020"/>
                </a:solidFill>
                <a:latin typeface="Calibri" pitchFamily="34" charset="0"/>
              </a:rPr>
              <a:t> </a:t>
            </a:r>
            <a:r>
              <a:rPr lang="sl-SI" sz="2000" b="1" dirty="0" smtClean="0">
                <a:solidFill>
                  <a:srgbClr val="209020"/>
                </a:solidFill>
                <a:latin typeface="Calibri" pitchFamily="34" charset="0"/>
              </a:rPr>
              <a:t>€</a:t>
            </a:r>
            <a:endParaRPr lang="sl-SI" sz="2000" b="1" dirty="0">
              <a:solidFill>
                <a:srgbClr val="209020"/>
              </a:solidFill>
              <a:latin typeface="Calibri" pitchFamily="34" charset="0"/>
            </a:endParaRP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1400" dirty="0" smtClean="0">
                <a:solidFill>
                  <a:srgbClr val="000000"/>
                </a:solidFill>
                <a:latin typeface="Calibri" pitchFamily="34" charset="0"/>
              </a:rPr>
              <a:t>Obrestna 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mera: </a:t>
            </a:r>
            <a:r>
              <a:rPr lang="sl-SI" sz="1400" b="1" dirty="0">
                <a:solidFill>
                  <a:srgbClr val="000000"/>
                </a:solidFill>
                <a:latin typeface="Calibri" pitchFamily="34" charset="0"/>
              </a:rPr>
              <a:t>trimesečni EURIBOR + </a:t>
            </a:r>
            <a:r>
              <a:rPr lang="sl-SI" sz="1400" b="1" dirty="0" smtClean="0">
                <a:solidFill>
                  <a:srgbClr val="000000"/>
                </a:solidFill>
                <a:latin typeface="Calibri" pitchFamily="34" charset="0"/>
              </a:rPr>
              <a:t>1,3 </a:t>
            </a:r>
            <a:r>
              <a:rPr lang="sl-SI" sz="1400" b="1" dirty="0">
                <a:solidFill>
                  <a:srgbClr val="000000"/>
                </a:solidFill>
                <a:latin typeface="Calibri" pitchFamily="34" charset="0"/>
              </a:rPr>
              <a:t>% 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oz. za dol. naložbe višji fiksni pribitek, ki ne zagotavlja </a:t>
            </a:r>
            <a:r>
              <a:rPr lang="sl-SI" sz="1400" dirty="0" smtClean="0">
                <a:solidFill>
                  <a:srgbClr val="000000"/>
                </a:solidFill>
                <a:latin typeface="Calibri" pitchFamily="34" charset="0"/>
              </a:rPr>
              <a:t>pomoči 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države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Višina kredita: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od 25.000 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€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do 2 mi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 €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 oz. do 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85 % priznanih stroškov naložbe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Odplačilna doba: do 15 </a:t>
            </a:r>
            <a:r>
              <a:rPr lang="sl-SI" sz="1400" dirty="0" smtClean="0">
                <a:solidFill>
                  <a:srgbClr val="000000"/>
                </a:solidFill>
                <a:latin typeface="Calibri" pitchFamily="34" charset="0"/>
              </a:rPr>
              <a:t>let z vključenim moratorijem </a:t>
            </a: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na odplačilo glavnice do 1 </a:t>
            </a:r>
            <a:r>
              <a:rPr lang="sl-SI" sz="1400" dirty="0" smtClean="0">
                <a:solidFill>
                  <a:srgbClr val="000000"/>
                </a:solidFill>
                <a:latin typeface="Calibri" pitchFamily="34" charset="0"/>
              </a:rPr>
              <a:t>leta 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endParaRPr lang="sl-SI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l" eaLnBrk="0" fontAlgn="t" hangingPunct="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80957" algn="l"/>
              </a:tabLst>
              <a:defRPr/>
            </a:pPr>
            <a:r>
              <a:rPr lang="sl-SI" altLang="en-US" sz="2000" b="1" dirty="0" smtClean="0">
                <a:latin typeface="Calibri" pitchFamily="34" charset="0"/>
              </a:rPr>
              <a:t>JP </a:t>
            </a:r>
            <a:r>
              <a:rPr lang="sl-SI" altLang="sl-SI" sz="2000" b="1" dirty="0" smtClean="0">
                <a:latin typeface="Calibri" pitchFamily="34" charset="0"/>
              </a:rPr>
              <a:t>57LS16 za kreditiranje </a:t>
            </a:r>
            <a:r>
              <a:rPr lang="sl-SI" altLang="sl-SI" sz="2000" b="1" dirty="0">
                <a:latin typeface="Calibri" pitchFamily="34" charset="0"/>
              </a:rPr>
              <a:t>okoljskih naložb lokalnih skupnosti </a:t>
            </a:r>
            <a:endParaRPr lang="sl-SI" altLang="sl-SI" sz="2000" b="1" dirty="0" smtClean="0">
              <a:latin typeface="Calibri" pitchFamily="34" charset="0"/>
            </a:endParaRPr>
          </a:p>
          <a:p>
            <a:pPr algn="l" eaLnBrk="0" fontAlgn="t" hangingPunct="0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altLang="sl-SI" sz="2000" b="1" kern="0" dirty="0" smtClean="0">
                <a:solidFill>
                  <a:srgbClr val="209020"/>
                </a:solidFill>
                <a:latin typeface="Calibri" pitchFamily="34" charset="0"/>
              </a:rPr>
              <a:t>5 </a:t>
            </a:r>
            <a:r>
              <a:rPr lang="sl-SI" altLang="sl-SI" sz="2000" b="1" kern="0" dirty="0">
                <a:solidFill>
                  <a:srgbClr val="209020"/>
                </a:solidFill>
                <a:latin typeface="Calibri" pitchFamily="34" charset="0"/>
              </a:rPr>
              <a:t>milijonov</a:t>
            </a:r>
            <a:r>
              <a:rPr lang="en-GB" altLang="sl-SI" sz="2000" b="1" kern="0" dirty="0">
                <a:solidFill>
                  <a:srgbClr val="209020"/>
                </a:solidFill>
                <a:latin typeface="Calibri" pitchFamily="34" charset="0"/>
              </a:rPr>
              <a:t> </a:t>
            </a:r>
            <a:r>
              <a:rPr lang="sl-SI" altLang="sl-SI" sz="2000" b="1" kern="0" dirty="0" smtClean="0">
                <a:solidFill>
                  <a:srgbClr val="209020"/>
                </a:solidFill>
                <a:latin typeface="Calibri" pitchFamily="34" charset="0"/>
              </a:rPr>
              <a:t>€</a:t>
            </a:r>
            <a:endParaRPr lang="sl-SI" altLang="sl-SI" sz="2000" b="1" kern="0" dirty="0">
              <a:solidFill>
                <a:srgbClr val="209020"/>
              </a:solidFill>
              <a:latin typeface="Calibri" pitchFamily="34" charset="0"/>
            </a:endParaRPr>
          </a:p>
          <a:p>
            <a:pPr algn="l" eaLnBrk="0" fontAlgn="t" hangingPunct="0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altLang="sl-SI" sz="1400" kern="0" dirty="0" smtClean="0">
                <a:solidFill>
                  <a:srgbClr val="000000"/>
                </a:solidFill>
                <a:latin typeface="Calibri" pitchFamily="34" charset="0"/>
              </a:rPr>
              <a:t>Obrestna </a:t>
            </a:r>
            <a:r>
              <a:rPr lang="sl-SI" altLang="sl-SI" sz="1400" kern="0" dirty="0">
                <a:solidFill>
                  <a:srgbClr val="000000"/>
                </a:solidFill>
                <a:latin typeface="Calibri" pitchFamily="34" charset="0"/>
              </a:rPr>
              <a:t>mera: </a:t>
            </a:r>
            <a:r>
              <a:rPr lang="sl-SI" altLang="sl-SI" sz="1400" b="1" kern="0" dirty="0">
                <a:solidFill>
                  <a:srgbClr val="000000"/>
                </a:solidFill>
                <a:latin typeface="Calibri" pitchFamily="34" charset="0"/>
              </a:rPr>
              <a:t>trimesečni EURIBOR + </a:t>
            </a:r>
            <a:r>
              <a:rPr lang="sl-SI" altLang="sl-SI" sz="1400" b="1" kern="0" dirty="0" smtClean="0">
                <a:solidFill>
                  <a:srgbClr val="000000"/>
                </a:solidFill>
                <a:latin typeface="Calibri" pitchFamily="34" charset="0"/>
              </a:rPr>
              <a:t>1,0 </a:t>
            </a:r>
            <a:r>
              <a:rPr lang="sl-SI" altLang="sl-SI" sz="1400" b="1" kern="0" dirty="0">
                <a:solidFill>
                  <a:srgbClr val="000000"/>
                </a:solidFill>
                <a:latin typeface="Calibri" pitchFamily="34" charset="0"/>
              </a:rPr>
              <a:t>% </a:t>
            </a:r>
          </a:p>
          <a:p>
            <a:pPr algn="l" eaLnBrk="0" fontAlgn="t" hangingPunct="0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altLang="sl-SI" sz="1400" kern="0" dirty="0">
                <a:solidFill>
                  <a:srgbClr val="000000"/>
                </a:solidFill>
                <a:latin typeface="Calibri" pitchFamily="34" charset="0"/>
              </a:rPr>
              <a:t>Višina kredita: </a:t>
            </a:r>
            <a:r>
              <a:rPr lang="en-GB" altLang="sl-SI" sz="1400" kern="0" dirty="0">
                <a:solidFill>
                  <a:srgbClr val="000000"/>
                </a:solidFill>
                <a:latin typeface="Calibri" pitchFamily="34" charset="0"/>
              </a:rPr>
              <a:t>od 25.000 </a:t>
            </a:r>
            <a:r>
              <a:rPr lang="sl-SI" altLang="sl-SI" sz="1400" kern="0" dirty="0">
                <a:solidFill>
                  <a:srgbClr val="000000"/>
                </a:solidFill>
                <a:latin typeface="Calibri" pitchFamily="34" charset="0"/>
              </a:rPr>
              <a:t>€</a:t>
            </a:r>
            <a:r>
              <a:rPr lang="en-GB" altLang="sl-SI" sz="1400" kern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sl-SI" altLang="sl-SI" sz="1400" kern="0" dirty="0">
                <a:solidFill>
                  <a:srgbClr val="000000"/>
                </a:solidFill>
                <a:latin typeface="Calibri" pitchFamily="34" charset="0"/>
              </a:rPr>
              <a:t>do 2 mi</a:t>
            </a:r>
            <a:r>
              <a:rPr lang="en-GB" altLang="sl-SI" sz="1400" kern="0" dirty="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sl-SI" altLang="sl-SI" sz="1400" kern="0" dirty="0">
                <a:solidFill>
                  <a:srgbClr val="000000"/>
                </a:solidFill>
                <a:latin typeface="Calibri" pitchFamily="34" charset="0"/>
              </a:rPr>
              <a:t> €</a:t>
            </a:r>
            <a:r>
              <a:rPr lang="en-GB" altLang="sl-SI" sz="1400" kern="0" dirty="0">
                <a:solidFill>
                  <a:srgbClr val="000000"/>
                </a:solidFill>
                <a:latin typeface="Calibri" pitchFamily="34" charset="0"/>
              </a:rPr>
              <a:t> oz. do </a:t>
            </a:r>
            <a:r>
              <a:rPr lang="sl-SI" altLang="sl-SI" sz="1400" kern="0" dirty="0">
                <a:solidFill>
                  <a:srgbClr val="000000"/>
                </a:solidFill>
                <a:latin typeface="Calibri" pitchFamily="34" charset="0"/>
              </a:rPr>
              <a:t>85 % priznanih stroškov naložbe</a:t>
            </a:r>
          </a:p>
          <a:p>
            <a:pPr algn="l" fontAlgn="t">
              <a:spcBef>
                <a:spcPct val="0"/>
              </a:spcBef>
              <a:buNone/>
              <a:tabLst>
                <a:tab pos="180957" algn="l"/>
              </a:tabLst>
              <a:defRPr/>
            </a:pPr>
            <a:r>
              <a:rPr lang="sl-SI" sz="1400" dirty="0">
                <a:solidFill>
                  <a:srgbClr val="000000"/>
                </a:solidFill>
                <a:latin typeface="Calibri" pitchFamily="34" charset="0"/>
              </a:rPr>
              <a:t>Odplačilna doba: do 15 let z vključenim moratorijem na odplačilo glavnice do 1 leta </a:t>
            </a:r>
          </a:p>
          <a:p>
            <a:pPr algn="l" fontAlgn="t">
              <a:spcBef>
                <a:spcPct val="0"/>
              </a:spcBef>
              <a:buFont typeface="Wingdings" pitchFamily="2" charset="2"/>
              <a:buNone/>
              <a:tabLst>
                <a:tab pos="180957" algn="l"/>
              </a:tabLst>
              <a:defRPr/>
            </a:pPr>
            <a:endParaRPr lang="en-GB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866" indent="-342866" algn="l" fontAlgn="t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80957" algn="l"/>
              </a:tabLst>
              <a:defRPr/>
            </a:pPr>
            <a:endParaRPr lang="en-GB" sz="1400" dirty="0">
              <a:latin typeface="Calibri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457200" y="458604"/>
            <a:ext cx="8229600" cy="86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0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46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61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l-SI" altLang="sl-SI" sz="3200" b="1" kern="0" dirty="0" smtClean="0">
                <a:solidFill>
                  <a:srgbClr val="00529F"/>
                </a:solidFill>
                <a:latin typeface="Calibri" pitchFamily="34" charset="0"/>
              </a:rPr>
              <a:t>AKTUALNI JAVNI POZIVI</a:t>
            </a:r>
            <a:endParaRPr lang="sl-SI" altLang="sl-SI" kern="0" dirty="0" smtClean="0"/>
          </a:p>
        </p:txBody>
      </p:sp>
      <p:pic>
        <p:nvPicPr>
          <p:cNvPr id="5" name="Picture 2" descr="C:\Users\TadejaK\AppData\Local\Microsoft\Windows\Temporary Internet Files\Content.IE5\T7B2I33M\Picture_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568" y="5319252"/>
            <a:ext cx="1815432" cy="153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85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 bwMode="auto">
          <a:xfrm>
            <a:off x="431448" y="458604"/>
            <a:ext cx="8229600" cy="8690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sz="3200" b="1" dirty="0" smtClean="0">
                <a:solidFill>
                  <a:srgbClr val="00529F"/>
                </a:solidFill>
                <a:latin typeface="Calibri" pitchFamily="34" charset="0"/>
              </a:rPr>
              <a:t>AKTUALNI JAVNI POZIVI</a:t>
            </a:r>
            <a:endParaRPr lang="sl-SI" altLang="sl-SI" dirty="0" smtClean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1448" y="1088688"/>
            <a:ext cx="8524875" cy="531070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sz="2400" b="1" dirty="0" smtClean="0">
                <a:solidFill>
                  <a:srgbClr val="00529F"/>
                </a:solidFill>
                <a:latin typeface="Calibri" panose="020F0502020204030204" pitchFamily="34" charset="0"/>
              </a:rPr>
              <a:t>NEPOVRATNE </a:t>
            </a:r>
            <a:r>
              <a:rPr lang="sl-SI" sz="2400" b="1" dirty="0">
                <a:solidFill>
                  <a:srgbClr val="00529F"/>
                </a:solidFill>
                <a:latin typeface="Calibri" panose="020F0502020204030204" pitchFamily="34" charset="0"/>
              </a:rPr>
              <a:t>FINANČNE </a:t>
            </a:r>
            <a:r>
              <a:rPr lang="sl-SI" sz="2400" b="1" dirty="0" smtClean="0">
                <a:solidFill>
                  <a:srgbClr val="00529F"/>
                </a:solidFill>
                <a:latin typeface="Calibri" panose="020F0502020204030204" pitchFamily="34" charset="0"/>
              </a:rPr>
              <a:t>SPODBUDE – SUBVENCIJE</a:t>
            </a:r>
            <a:endParaRPr lang="sl-SI" sz="2000" b="1" dirty="0" smtClean="0">
              <a:solidFill>
                <a:srgbClr val="209020"/>
              </a:solidFill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sl-SI" sz="2000" b="1" dirty="0" smtClean="0">
                <a:solidFill>
                  <a:srgbClr val="209020"/>
                </a:solidFill>
                <a:latin typeface="Calibri" pitchFamily="34" charset="0"/>
              </a:rPr>
              <a:t>do </a:t>
            </a:r>
            <a:r>
              <a:rPr lang="sl-SI" sz="2000" b="1" dirty="0">
                <a:solidFill>
                  <a:srgbClr val="209020"/>
                </a:solidFill>
                <a:latin typeface="Calibri" pitchFamily="34" charset="0"/>
              </a:rPr>
              <a:t>objave zaključka v Uradnem listu </a:t>
            </a:r>
            <a:endParaRPr lang="sl-SI" sz="2000" b="1" dirty="0" smtClean="0">
              <a:solidFill>
                <a:srgbClr val="209020"/>
              </a:solidFill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sl-SI" sz="2000" b="1" dirty="0">
              <a:solidFill>
                <a:srgbClr val="209020"/>
              </a:solidFill>
              <a:latin typeface="Calibri" pitchFamily="34" charset="0"/>
            </a:endParaRPr>
          </a:p>
          <a:p>
            <a:pPr marL="342866" indent="-342866">
              <a:defRPr/>
            </a:pPr>
            <a:r>
              <a:rPr lang="sl-SI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JP 37SUB-OB16</a:t>
            </a:r>
            <a:r>
              <a:rPr lang="sl-SI" sz="20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 občanom </a:t>
            </a:r>
            <a:r>
              <a:rPr lang="sl-SI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 nove naložbe rabe obnovljivih virov energije in večje energijske učinkovitosti </a:t>
            </a:r>
            <a:r>
              <a:rPr lang="sl-SI" sz="20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stanovanjskih stavb </a:t>
            </a:r>
          </a:p>
          <a:p>
            <a:pPr marL="342866" indent="-342866">
              <a:defRPr/>
            </a:pPr>
            <a:r>
              <a:rPr lang="sl-SI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JP 38SUB-EVPO16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pravnim osebam </a:t>
            </a:r>
            <a:r>
              <a:rPr lang="sl-SI" sz="2000" dirty="0">
                <a:solidFill>
                  <a:srgbClr val="000000"/>
                </a:solidFill>
                <a:latin typeface="Calibri" panose="020F0502020204030204" pitchFamily="34" charset="0"/>
              </a:rPr>
              <a:t>za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električna vozila </a:t>
            </a:r>
          </a:p>
          <a:p>
            <a:pPr marL="342866" indent="-342866">
              <a:defRPr/>
            </a:pPr>
            <a:r>
              <a:rPr lang="sl-SI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JP </a:t>
            </a:r>
            <a:r>
              <a:rPr lang="sl-SI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39SUB-EVOB16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občanom </a:t>
            </a:r>
            <a:r>
              <a:rPr lang="sl-SI" sz="2000" dirty="0">
                <a:solidFill>
                  <a:srgbClr val="000000"/>
                </a:solidFill>
                <a:latin typeface="Calibri" panose="020F0502020204030204" pitchFamily="34" charset="0"/>
              </a:rPr>
              <a:t>za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električna vozila </a:t>
            </a:r>
          </a:p>
          <a:p>
            <a:pPr marL="342866" indent="-342866">
              <a:defRPr/>
            </a:pPr>
            <a:r>
              <a:rPr lang="sl-SI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JP 40SUB-LS16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občinam </a:t>
            </a:r>
            <a:r>
              <a:rPr lang="sl-SI" sz="2000" dirty="0">
                <a:latin typeface="Calibri" panose="020F0502020204030204" pitchFamily="34" charset="0"/>
              </a:rPr>
              <a:t>za nove naložbe v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gradnjo skoraj nič-energijskih stavb splošnega družbenega </a:t>
            </a:r>
            <a:r>
              <a:rPr lang="sl-SI" sz="20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pomena (šol, vrtcev, ...)</a:t>
            </a:r>
          </a:p>
          <a:p>
            <a:pPr marL="342866" indent="-342866">
              <a:defRPr/>
            </a:pPr>
            <a:r>
              <a:rPr lang="sl-SI" sz="2000" b="1" dirty="0">
                <a:latin typeface="Calibri" panose="020F0502020204030204" pitchFamily="34" charset="0"/>
              </a:rPr>
              <a:t>JP 41SUB-OBPO16 </a:t>
            </a:r>
            <a:r>
              <a:rPr lang="sl-SI" sz="20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občanom in pravnim osebam </a:t>
            </a:r>
            <a:r>
              <a:rPr lang="sl-SI" sz="2000" dirty="0" smtClean="0">
                <a:latin typeface="Calibri" panose="020F0502020204030204" pitchFamily="34" charset="0"/>
              </a:rPr>
              <a:t>za </a:t>
            </a:r>
            <a:r>
              <a:rPr lang="sl-SI" sz="2000" dirty="0">
                <a:latin typeface="Calibri" panose="020F0502020204030204" pitchFamily="34" charset="0"/>
              </a:rPr>
              <a:t>nove skupne naložbe večje energijske učinkovitosti starejših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večstanovanjskih </a:t>
            </a:r>
            <a:r>
              <a:rPr lang="sl-SI" sz="20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stavb</a:t>
            </a:r>
            <a:endParaRPr lang="sl-SI" sz="2000" b="1" dirty="0">
              <a:solidFill>
                <a:srgbClr val="209020"/>
              </a:solidFill>
              <a:latin typeface="Calibri" panose="020F0502020204030204" pitchFamily="34" charset="0"/>
            </a:endParaRPr>
          </a:p>
          <a:p>
            <a:pPr marL="342866" indent="-342866">
              <a:defRPr/>
            </a:pPr>
            <a:r>
              <a:rPr lang="sl-SI" sz="2000" b="1" dirty="0" smtClean="0">
                <a:latin typeface="Calibri" panose="020F0502020204030204" pitchFamily="34" charset="0"/>
              </a:rPr>
              <a:t>JP 36SUB-SOCOB15 </a:t>
            </a:r>
            <a:r>
              <a:rPr lang="sl-SI" sz="20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socialno šibkim občanom </a:t>
            </a:r>
            <a:r>
              <a:rPr lang="sl-SI" sz="2000" dirty="0" smtClean="0">
                <a:latin typeface="Calibri" panose="020F0502020204030204" pitchFamily="34" charset="0"/>
              </a:rPr>
              <a:t>za</a:t>
            </a:r>
            <a:r>
              <a:rPr lang="sl-SI" sz="20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 zamenjavo starih kurilnih naprav na trdna goriva </a:t>
            </a:r>
            <a:r>
              <a:rPr lang="sl-SI" sz="2000" dirty="0" smtClean="0">
                <a:latin typeface="Calibri" panose="020F0502020204030204" pitchFamily="34" charset="0"/>
              </a:rPr>
              <a:t>z novimi kurilnimi napravami na lesno biomaso v stanovanjskih stavbah na območjih občin s sprejetim Odlokom o načrtu za kakovost zraka</a:t>
            </a:r>
            <a:r>
              <a:rPr lang="sl-SI" sz="2000" dirty="0" smtClean="0">
                <a:solidFill>
                  <a:srgbClr val="FF6600"/>
                </a:solidFill>
                <a:latin typeface="Calibri" panose="020F0502020204030204" pitchFamily="34" charset="0"/>
              </a:rPr>
              <a:t>* </a:t>
            </a:r>
            <a:endParaRPr lang="sl-SI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sl-SI" sz="1600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*</a:t>
            </a:r>
            <a:r>
              <a:rPr lang="sl-SI" sz="1600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sl-SI" sz="1600" b="1" dirty="0" smtClean="0">
                <a:solidFill>
                  <a:srgbClr val="FD6D01"/>
                </a:solidFill>
                <a:latin typeface="Calibri" panose="020F0502020204030204" pitchFamily="34" charset="0"/>
              </a:rPr>
              <a:t>Celje</a:t>
            </a:r>
            <a:r>
              <a:rPr lang="sl-SI" sz="1600" b="1" dirty="0">
                <a:solidFill>
                  <a:srgbClr val="FD6D01"/>
                </a:solidFill>
                <a:latin typeface="Calibri" panose="020F0502020204030204" pitchFamily="34" charset="0"/>
              </a:rPr>
              <a:t>, Hrastnik, Kranj, Ljubljana, Maribor, Murska Sobota, Novo mesto, Trbovlje, Zagorje ob Savi</a:t>
            </a:r>
          </a:p>
          <a:p>
            <a:pPr marL="0" indent="0">
              <a:buNone/>
              <a:defRPr/>
            </a:pPr>
            <a:endParaRPr lang="sl-SI" sz="2000" b="1" dirty="0">
              <a:solidFill>
                <a:srgbClr val="FD6D01"/>
              </a:solidFill>
              <a:latin typeface="Calibri" panose="020F0502020204030204" pitchFamily="34" charset="0"/>
            </a:endParaRPr>
          </a:p>
          <a:p>
            <a:pPr marL="342866" indent="-342866">
              <a:defRPr/>
            </a:pPr>
            <a:endParaRPr lang="sl-SI" sz="2000" b="1" dirty="0">
              <a:solidFill>
                <a:srgbClr val="209020"/>
              </a:solidFill>
              <a:latin typeface="Calibri" panose="020F0502020204030204" pitchFamily="34" charset="0"/>
            </a:endParaRPr>
          </a:p>
          <a:p>
            <a:pPr marL="342866" indent="-342866">
              <a:defRPr/>
            </a:pPr>
            <a:endParaRPr lang="sl-SI" dirty="0"/>
          </a:p>
        </p:txBody>
      </p:sp>
      <p:pic>
        <p:nvPicPr>
          <p:cNvPr id="4" name="Picture 3" descr="C:\Users\TadejaK\AppData\Local\Microsoft\Windows\Temporary Internet Files\Content.IE5\T7B2I33M\Energy-Efficiency-in-the-Hom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456" y="1652021"/>
            <a:ext cx="1080144" cy="60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TadejaK\AppData\Local\Microsoft\Windows\Temporary Internet Files\Content.IE5\Z3MXD47K\7630170497_la-renault-zo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324" y="2822504"/>
            <a:ext cx="972486" cy="60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http://www.lpp.si/sites/default/files/lpp_si/aktualno/slike/dsc_006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8" y="2890278"/>
            <a:ext cx="810108" cy="53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1460" y="908664"/>
            <a:ext cx="8461888" cy="549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sl-SI" altLang="sl-SI" sz="2000" b="1" kern="1200" dirty="0" smtClean="0">
                <a:solidFill>
                  <a:srgbClr val="00529F"/>
                </a:solidFill>
                <a:latin typeface="Calibri" pitchFamily="34" charset="0"/>
              </a:rPr>
              <a:t>Subvencije občanom za naložbe v stanovanjskih stavbah</a:t>
            </a:r>
          </a:p>
          <a:p>
            <a:pPr marL="0" lvl="1" indent="0">
              <a:lnSpc>
                <a:spcPct val="110000"/>
              </a:lnSpc>
              <a:buNone/>
            </a:pPr>
            <a:r>
              <a:rPr lang="sl-SI" altLang="sl-SI" sz="2000" b="1" kern="1200" dirty="0" smtClean="0">
                <a:solidFill>
                  <a:srgbClr val="00529F"/>
                </a:solidFill>
                <a:latin typeface="Calibri" pitchFamily="34" charset="0"/>
              </a:rPr>
              <a:t>Ukrepi:</a:t>
            </a:r>
            <a:endParaRPr lang="pl-PL" altLang="sl-SI" sz="2000" b="1" kern="1200" dirty="0">
              <a:solidFill>
                <a:srgbClr val="00529F"/>
              </a:solidFill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A - solarni ogrevalni sistemi  </a:t>
            </a: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B - kurilne naprave za centralno ogrevanje stanovanjske stavbe na lesno biomaso</a:t>
            </a: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C - toplotne črpalke za centralno ogrevanje stanovanjske stavbe</a:t>
            </a: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D - priključitev starejših stavb na daljinsko ogrevanje na OVE</a:t>
            </a: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E - energijsko učinkovito leseno zunanje stavbno pohištvo </a:t>
            </a: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F - toplotna izolacija fasade </a:t>
            </a: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G - toplotna izolacija strehe ali stropa proti neogrevanemu prostoru</a:t>
            </a:r>
          </a:p>
          <a:p>
            <a:pPr marL="400050" lvl="1" indent="0">
              <a:lnSpc>
                <a:spcPct val="110000"/>
              </a:lnSpc>
              <a:buFontTx/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H - prezračevanje z vračanjem toplote odpadnega zraka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I </a:t>
            </a:r>
            <a:r>
              <a:rPr lang="sl-SI" altLang="sl-SI" sz="2000" b="1" dirty="0">
                <a:solidFill>
                  <a:srgbClr val="209020"/>
                </a:solidFill>
                <a:latin typeface="Calibri" pitchFamily="34" charset="0"/>
              </a:rPr>
              <a:t>- gradnja ali nakup skoraj nič-energijske eno- ali dvostanovanjske stavbe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sl-SI" altLang="sl-SI" sz="2000" b="1" dirty="0">
                <a:solidFill>
                  <a:srgbClr val="209020"/>
                </a:solidFill>
                <a:latin typeface="Calibri" pitchFamily="34" charset="0"/>
              </a:rPr>
              <a:t>J - celovita obnova starejše eno- ali dvostanovanjske stavbe 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sl-SI" altLang="sl-SI" sz="2000" b="1" dirty="0">
                <a:solidFill>
                  <a:srgbClr val="209020"/>
                </a:solidFill>
                <a:latin typeface="Calibri" pitchFamily="34" charset="0"/>
              </a:rPr>
              <a:t>K - nakup stanovanja v tri- in večstanovanjski stavbi, obnovljeni v skoraj nič-energijskem </a:t>
            </a:r>
            <a:r>
              <a:rPr lang="sl-SI" altLang="sl-SI" sz="2000" b="1" dirty="0" smtClean="0">
                <a:solidFill>
                  <a:srgbClr val="209020"/>
                </a:solidFill>
                <a:latin typeface="Calibri" pitchFamily="34" charset="0"/>
              </a:rPr>
              <a:t>razredu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971550" y="368300"/>
            <a:ext cx="7200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4763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l-SI" sz="3200" b="1" dirty="0" smtClean="0">
                <a:solidFill>
                  <a:srgbClr val="00529F"/>
                </a:solidFill>
                <a:latin typeface="Calibri" pitchFamily="34" charset="0"/>
              </a:rPr>
              <a:t>37SUB-OB16</a:t>
            </a:r>
            <a:endParaRPr lang="pl-PL" altLang="sl-SI" sz="3200" b="1" dirty="0">
              <a:solidFill>
                <a:srgbClr val="00529F"/>
              </a:solidFill>
              <a:latin typeface="Calibri" pitchFamily="34" charset="0"/>
            </a:endParaRPr>
          </a:p>
        </p:txBody>
      </p:sp>
      <p:pic>
        <p:nvPicPr>
          <p:cNvPr id="4" name="Picture 3" descr="C:\Users\TadejaK\AppData\Local\Microsoft\Windows\Temporary Internet Files\Content.IE5\T7B2I33M\Energy-Efficiency-in-the-Hom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04" y="458605"/>
            <a:ext cx="2563538" cy="144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63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1460" y="908664"/>
            <a:ext cx="8461888" cy="549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lvl="1" indent="0">
              <a:lnSpc>
                <a:spcPct val="110000"/>
              </a:lnSpc>
              <a:buNone/>
            </a:pPr>
            <a:endParaRPr lang="sl-SI" altLang="sl-SI" sz="2000" b="1" dirty="0" smtClean="0">
              <a:solidFill>
                <a:srgbClr val="00529F"/>
              </a:solidFill>
              <a:latin typeface="Calibri" pitchFamily="34" charset="0"/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sl-SI" altLang="sl-SI" sz="2000" b="1" dirty="0" smtClean="0">
                <a:solidFill>
                  <a:srgbClr val="00529F"/>
                </a:solidFill>
                <a:latin typeface="Calibri" pitchFamily="34" charset="0"/>
              </a:rPr>
              <a:t>Višina spodbude:</a:t>
            </a:r>
          </a:p>
          <a:p>
            <a:pPr marL="0" lvl="1" indent="0">
              <a:lnSpc>
                <a:spcPct val="110000"/>
              </a:lnSpc>
              <a:buNone/>
            </a:pPr>
            <a:endParaRPr lang="sl-SI" altLang="sl-SI" sz="2000" b="1" dirty="0" smtClean="0">
              <a:solidFill>
                <a:srgbClr val="00529F"/>
              </a:solidFill>
              <a:latin typeface="Calibri" pitchFamily="34" charset="0"/>
            </a:endParaRPr>
          </a:p>
          <a:p>
            <a:pPr fontAlgn="t">
              <a:lnSpc>
                <a:spcPct val="110000"/>
              </a:lnSpc>
              <a:spcBef>
                <a:spcPct val="0"/>
              </a:spcBef>
              <a:defRPr/>
            </a:pPr>
            <a:r>
              <a:rPr lang="pl-PL" sz="2000" b="1" kern="1200" dirty="0" smtClean="0">
                <a:solidFill>
                  <a:srgbClr val="00529F"/>
                </a:solidFill>
                <a:latin typeface="Calibri" panose="020F0502020204030204" pitchFamily="34" charset="0"/>
              </a:rPr>
              <a:t>1 </a:t>
            </a:r>
            <a:r>
              <a:rPr lang="pl-PL" sz="2000" b="1" kern="1200" dirty="0">
                <a:solidFill>
                  <a:srgbClr val="00529F"/>
                </a:solidFill>
                <a:latin typeface="Calibri" panose="020F0502020204030204" pitchFamily="34" charset="0"/>
              </a:rPr>
              <a:t>- 2 </a:t>
            </a:r>
            <a:r>
              <a:rPr lang="pl-PL" sz="2000" b="1" kern="1200" dirty="0" smtClean="0">
                <a:solidFill>
                  <a:srgbClr val="00529F"/>
                </a:solidFill>
                <a:latin typeface="Calibri" panose="020F0502020204030204" pitchFamily="34" charset="0"/>
              </a:rPr>
              <a:t>ukrepa </a:t>
            </a:r>
            <a:r>
              <a:rPr lang="sl-SI" sz="2000" b="1" dirty="0">
                <a:solidFill>
                  <a:srgbClr val="00529F"/>
                </a:solidFill>
                <a:latin typeface="Calibri" panose="020F0502020204030204" pitchFamily="34" charset="0"/>
              </a:rPr>
              <a:t>(A – H</a:t>
            </a:r>
            <a:r>
              <a:rPr lang="sl-SI" sz="2000" b="1" dirty="0" smtClean="0">
                <a:solidFill>
                  <a:srgbClr val="00529F"/>
                </a:solidFill>
                <a:latin typeface="Calibri" panose="020F0502020204030204" pitchFamily="34" charset="0"/>
              </a:rPr>
              <a:t>)</a:t>
            </a:r>
            <a:endParaRPr lang="pl-PL" sz="2000" b="1" kern="1200" dirty="0">
              <a:solidFill>
                <a:srgbClr val="00529F"/>
              </a:solidFill>
              <a:latin typeface="Calibri" panose="020F0502020204030204" pitchFamily="34" charset="0"/>
            </a:endParaRPr>
          </a:p>
          <a:p>
            <a:pPr marL="400050" lvl="1" indent="0" fontAlgn="t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pl-PL" sz="2000" kern="1200" dirty="0">
                <a:latin typeface="Calibri" panose="020F0502020204030204" pitchFamily="34" charset="0"/>
              </a:rPr>
              <a:t>višina spodbude </a:t>
            </a:r>
            <a:r>
              <a:rPr lang="sl-SI" sz="2000" kern="1200" dirty="0">
                <a:latin typeface="Calibri" panose="020F0502020204030204" pitchFamily="34" charset="0"/>
              </a:rPr>
              <a:t>do </a:t>
            </a:r>
            <a:r>
              <a:rPr lang="sl-SI" sz="2000" b="1" kern="1200" dirty="0">
                <a:solidFill>
                  <a:srgbClr val="209020"/>
                </a:solidFill>
                <a:latin typeface="Calibri" panose="020F0502020204030204" pitchFamily="34" charset="0"/>
              </a:rPr>
              <a:t>20 % </a:t>
            </a:r>
            <a:r>
              <a:rPr lang="sl-SI" sz="2000" kern="1200" dirty="0">
                <a:latin typeface="Calibri" panose="020F0502020204030204" pitchFamily="34" charset="0"/>
              </a:rPr>
              <a:t>priznanih stroškov naložbe oz. </a:t>
            </a:r>
            <a:r>
              <a:rPr lang="sl-SI" sz="2000" b="1" kern="1200" dirty="0">
                <a:solidFill>
                  <a:srgbClr val="209020"/>
                </a:solidFill>
                <a:latin typeface="Calibri" panose="020F0502020204030204" pitchFamily="34" charset="0"/>
              </a:rPr>
              <a:t>do nominalne omejitve, </a:t>
            </a:r>
          </a:p>
          <a:p>
            <a:pPr marL="400050" lvl="1" indent="0" fontAlgn="t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sz="2000" b="1" kern="1200" dirty="0">
                <a:solidFill>
                  <a:srgbClr val="209020"/>
                </a:solidFill>
                <a:latin typeface="Calibri" panose="020F0502020204030204" pitchFamily="34" charset="0"/>
              </a:rPr>
              <a:t>ne več kot 50 % </a:t>
            </a:r>
            <a:r>
              <a:rPr lang="sl-SI" sz="2000" kern="1200" dirty="0">
                <a:latin typeface="Calibri" panose="020F0502020204030204" pitchFamily="34" charset="0"/>
              </a:rPr>
              <a:t>priznanih stroškov naložbe na </a:t>
            </a:r>
            <a:r>
              <a:rPr lang="sl-SI" sz="2000" i="1" kern="1200" dirty="0">
                <a:latin typeface="Calibri" panose="020F0502020204030204" pitchFamily="34" charset="0"/>
              </a:rPr>
              <a:t>degradiranih </a:t>
            </a:r>
            <a:r>
              <a:rPr lang="sl-SI" sz="2000" i="1" kern="1200" dirty="0" smtClean="0">
                <a:latin typeface="Calibri" panose="020F0502020204030204" pitchFamily="34" charset="0"/>
              </a:rPr>
              <a:t>območjih* </a:t>
            </a:r>
            <a:endParaRPr lang="sl-SI" sz="2000" i="1" kern="1200" dirty="0">
              <a:latin typeface="Calibri" panose="020F0502020204030204" pitchFamily="34" charset="0"/>
            </a:endParaRPr>
          </a:p>
          <a:p>
            <a:pPr lvl="2" defTabSz="357188" fontAlgn="t">
              <a:lnSpc>
                <a:spcPct val="110000"/>
              </a:lnSpc>
              <a:spcBef>
                <a:spcPct val="0"/>
              </a:spcBef>
              <a:defRPr/>
            </a:pPr>
            <a:r>
              <a:rPr lang="sl-SI" altLang="sl-SI" sz="2000" dirty="0" smtClean="0">
                <a:latin typeface="Calibri" pitchFamily="34" charset="0"/>
              </a:rPr>
              <a:t>rok </a:t>
            </a:r>
            <a:r>
              <a:rPr lang="sl-SI" altLang="sl-SI" sz="2000" dirty="0">
                <a:latin typeface="Calibri" pitchFamily="34" charset="0"/>
              </a:rPr>
              <a:t>za zaključek naložbe: </a:t>
            </a:r>
            <a:r>
              <a:rPr lang="sl-SI" altLang="sl-SI" sz="2000" b="1" dirty="0">
                <a:solidFill>
                  <a:srgbClr val="FF9933"/>
                </a:solidFill>
                <a:latin typeface="Calibri" pitchFamily="34" charset="0"/>
              </a:rPr>
              <a:t>9</a:t>
            </a:r>
            <a:r>
              <a:rPr lang="sl-SI" altLang="sl-SI" sz="2000" b="1" dirty="0">
                <a:solidFill>
                  <a:srgbClr val="209020"/>
                </a:solidFill>
                <a:latin typeface="Calibri" pitchFamily="34" charset="0"/>
              </a:rPr>
              <a:t> </a:t>
            </a:r>
            <a:r>
              <a:rPr lang="sl-SI" altLang="sl-SI" sz="2000" dirty="0">
                <a:latin typeface="Calibri" pitchFamily="34" charset="0"/>
              </a:rPr>
              <a:t>mesecev</a:t>
            </a:r>
          </a:p>
          <a:p>
            <a:pPr marL="341313" lvl="1" indent="-341313" fontAlgn="t">
              <a:lnSpc>
                <a:spcPct val="110000"/>
              </a:lnSpc>
              <a:spcBef>
                <a:spcPct val="0"/>
              </a:spcBef>
              <a:buFontTx/>
              <a:buChar char="•"/>
              <a:defRPr/>
            </a:pPr>
            <a:r>
              <a:rPr lang="pl-PL" sz="2000" b="1" kern="1200" dirty="0" smtClean="0">
                <a:solidFill>
                  <a:srgbClr val="00529F"/>
                </a:solidFill>
                <a:latin typeface="Calibri" panose="020F0502020204030204" pitchFamily="34" charset="0"/>
              </a:rPr>
              <a:t>3 </a:t>
            </a:r>
            <a:r>
              <a:rPr lang="pl-PL" sz="2000" b="1" kern="1200" dirty="0">
                <a:solidFill>
                  <a:srgbClr val="00529F"/>
                </a:solidFill>
                <a:latin typeface="Calibri" panose="020F0502020204030204" pitchFamily="34" charset="0"/>
              </a:rPr>
              <a:t>ali več ukrepov </a:t>
            </a:r>
            <a:r>
              <a:rPr lang="sl-SI" sz="2000" b="1" dirty="0">
                <a:solidFill>
                  <a:srgbClr val="00529F"/>
                </a:solidFill>
                <a:latin typeface="Calibri" panose="020F0502020204030204" pitchFamily="34" charset="0"/>
              </a:rPr>
              <a:t>(A – H</a:t>
            </a:r>
            <a:r>
              <a:rPr lang="sl-SI" sz="2000" b="1" dirty="0" smtClean="0">
                <a:solidFill>
                  <a:srgbClr val="00529F"/>
                </a:solidFill>
                <a:latin typeface="Calibri" panose="020F0502020204030204" pitchFamily="34" charset="0"/>
              </a:rPr>
              <a:t>) </a:t>
            </a:r>
            <a:r>
              <a:rPr lang="pl-PL" sz="2000" b="1" kern="1200" dirty="0" smtClean="0">
                <a:solidFill>
                  <a:srgbClr val="00529F"/>
                </a:solidFill>
                <a:latin typeface="Calibri" panose="020F0502020204030204" pitchFamily="34" charset="0"/>
              </a:rPr>
              <a:t>sočasno </a:t>
            </a:r>
            <a:r>
              <a:rPr lang="pl-PL" sz="2000" b="1" kern="1200" dirty="0">
                <a:solidFill>
                  <a:srgbClr val="00529F"/>
                </a:solidFill>
                <a:latin typeface="Calibri" panose="020F0502020204030204" pitchFamily="34" charset="0"/>
              </a:rPr>
              <a:t>v isti starejši stanovanjski stavbi, 1 vloga:</a:t>
            </a:r>
          </a:p>
          <a:p>
            <a:pPr marL="400050" lvl="2" indent="0" fontAlgn="t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višina spodbude </a:t>
            </a:r>
            <a:r>
              <a:rPr lang="pl-PL" sz="2000" dirty="0">
                <a:latin typeface="Calibri" panose="020F0502020204030204" pitchFamily="34" charset="0"/>
              </a:rPr>
              <a:t>kot v primeru 1 - 2 ukrepa </a:t>
            </a:r>
            <a:r>
              <a:rPr lang="pl-PL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+ 50 %</a:t>
            </a:r>
            <a:r>
              <a:rPr lang="pl-PL" sz="2000" dirty="0">
                <a:solidFill>
                  <a:srgbClr val="209020"/>
                </a:solidFill>
                <a:latin typeface="Calibri" panose="020F0502020204030204" pitchFamily="34" charset="0"/>
              </a:rPr>
              <a:t>,</a:t>
            </a:r>
            <a:r>
              <a:rPr lang="pl-PL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 ne več kot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30 % </a:t>
            </a:r>
            <a:r>
              <a:rPr lang="sl-SI" sz="2000" dirty="0">
                <a:latin typeface="Calibri" panose="020F0502020204030204" pitchFamily="34" charset="0"/>
              </a:rPr>
              <a:t>priznanih stroškov naložbe in </a:t>
            </a:r>
            <a:r>
              <a:rPr lang="sl-SI" sz="2000" b="1" dirty="0">
                <a:solidFill>
                  <a:srgbClr val="209020"/>
                </a:solidFill>
                <a:latin typeface="Calibri" panose="020F0502020204030204" pitchFamily="34" charset="0"/>
              </a:rPr>
              <a:t>ne več kot 50 % </a:t>
            </a:r>
            <a:r>
              <a:rPr lang="sl-SI" sz="2000" dirty="0">
                <a:latin typeface="Calibri" panose="020F0502020204030204" pitchFamily="34" charset="0"/>
              </a:rPr>
              <a:t>priznanih stroškov naložbe na </a:t>
            </a:r>
            <a:r>
              <a:rPr lang="sl-SI" sz="2000" i="1" dirty="0">
                <a:latin typeface="Calibri" panose="020F0502020204030204" pitchFamily="34" charset="0"/>
              </a:rPr>
              <a:t>degradiranih </a:t>
            </a:r>
            <a:r>
              <a:rPr lang="sl-SI" sz="2000" i="1" dirty="0" smtClean="0">
                <a:latin typeface="Calibri" panose="020F0502020204030204" pitchFamily="34" charset="0"/>
              </a:rPr>
              <a:t>območjih</a:t>
            </a:r>
            <a:r>
              <a:rPr lang="sl-SI" sz="2000" dirty="0" smtClean="0">
                <a:latin typeface="Calibri" panose="020F0502020204030204" pitchFamily="34" charset="0"/>
              </a:rPr>
              <a:t>*</a:t>
            </a:r>
            <a:endParaRPr lang="sl-SI" sz="2000" dirty="0">
              <a:latin typeface="Calibri" panose="020F0502020204030204" pitchFamily="34" charset="0"/>
            </a:endParaRPr>
          </a:p>
          <a:p>
            <a:pPr lvl="2" defTabSz="357188" fontAlgn="t">
              <a:lnSpc>
                <a:spcPct val="110000"/>
              </a:lnSpc>
              <a:spcBef>
                <a:spcPct val="0"/>
              </a:spcBef>
              <a:defRPr/>
            </a:pPr>
            <a:r>
              <a:rPr lang="sl-SI" altLang="sl-SI" sz="2000" dirty="0" smtClean="0">
                <a:solidFill>
                  <a:srgbClr val="000000"/>
                </a:solidFill>
                <a:latin typeface="Calibri" pitchFamily="34" charset="0"/>
              </a:rPr>
              <a:t>rok </a:t>
            </a:r>
            <a:r>
              <a:rPr lang="sl-SI" altLang="sl-SI" sz="2000" dirty="0">
                <a:solidFill>
                  <a:srgbClr val="000000"/>
                </a:solidFill>
                <a:latin typeface="Calibri" pitchFamily="34" charset="0"/>
              </a:rPr>
              <a:t>za zaključek naložbe: </a:t>
            </a:r>
            <a:r>
              <a:rPr lang="sl-SI" altLang="sl-SI" sz="2000" b="1" dirty="0">
                <a:solidFill>
                  <a:srgbClr val="FF9933"/>
                </a:solidFill>
                <a:latin typeface="Calibri" pitchFamily="34" charset="0"/>
              </a:rPr>
              <a:t>18</a:t>
            </a:r>
            <a:r>
              <a:rPr lang="sl-SI" altLang="sl-SI" sz="2000" b="1" dirty="0">
                <a:solidFill>
                  <a:srgbClr val="209020"/>
                </a:solidFill>
                <a:latin typeface="Calibri" pitchFamily="34" charset="0"/>
              </a:rPr>
              <a:t> </a:t>
            </a:r>
            <a:r>
              <a:rPr lang="sl-SI" altLang="sl-SI" sz="2000" dirty="0" smtClean="0">
                <a:latin typeface="Calibri" pitchFamily="34" charset="0"/>
              </a:rPr>
              <a:t>mesecev</a:t>
            </a:r>
          </a:p>
          <a:p>
            <a:pPr marL="0" lvl="2" indent="0" defTabSz="357188" fontAlgn="t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sl-SI" altLang="sl-SI" sz="2000" i="1" dirty="0" smtClean="0">
              <a:latin typeface="Calibri" pitchFamily="34" charset="0"/>
            </a:endParaRPr>
          </a:p>
          <a:p>
            <a:pPr marL="0" lvl="2" indent="0" defTabSz="357188" fontAlgn="t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altLang="sl-SI" sz="2000" i="1" dirty="0" smtClean="0">
                <a:latin typeface="Calibri" pitchFamily="34" charset="0"/>
              </a:rPr>
              <a:t>* Območja </a:t>
            </a:r>
            <a:r>
              <a:rPr lang="sl-SI" altLang="sl-SI" sz="2000" i="1" dirty="0">
                <a:latin typeface="Calibri" pitchFamily="34" charset="0"/>
              </a:rPr>
              <a:t>občin s sprejetimi odloki o načrtu za kakovost zraka: </a:t>
            </a:r>
            <a:r>
              <a:rPr lang="pl-PL" altLang="sl-SI" sz="2000" i="1" dirty="0">
                <a:latin typeface="Calibri" pitchFamily="34" charset="0"/>
              </a:rPr>
              <a:t>Celje, Hrastnik, Kranj, Ljubljana, Maribor, Murska Sobota, Novo mesto, Trbovlje, Zagorje ob </a:t>
            </a:r>
            <a:r>
              <a:rPr lang="pl-PL" altLang="sl-SI" sz="2000" i="1" dirty="0" smtClean="0">
                <a:latin typeface="Calibri" pitchFamily="34" charset="0"/>
              </a:rPr>
              <a:t>Savi</a:t>
            </a:r>
            <a:endParaRPr lang="pl-PL" altLang="sl-SI" sz="2000" i="1" dirty="0">
              <a:latin typeface="Calibri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971550" y="368300"/>
            <a:ext cx="7200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4763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defTabSz="11684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defTabSz="11684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l-SI" sz="3200" b="1" dirty="0" smtClean="0">
                <a:solidFill>
                  <a:srgbClr val="00529F"/>
                </a:solidFill>
                <a:latin typeface="Calibri" pitchFamily="34" charset="0"/>
              </a:rPr>
              <a:t>37SUB-OB16</a:t>
            </a:r>
            <a:endParaRPr lang="pl-PL" altLang="sl-SI" sz="3200" b="1" dirty="0">
              <a:solidFill>
                <a:srgbClr val="00529F"/>
              </a:solidFill>
              <a:latin typeface="Calibri" pitchFamily="34" charset="0"/>
            </a:endParaRPr>
          </a:p>
        </p:txBody>
      </p:sp>
      <p:pic>
        <p:nvPicPr>
          <p:cNvPr id="4" name="Picture 3" descr="C:\Users\TadejaK\AppData\Local\Microsoft\Windows\Temporary Internet Files\Content.IE5\T7B2I33M\Energy-Efficiency-in-the-Hom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04" y="458604"/>
            <a:ext cx="2563538" cy="144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33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1460" y="908664"/>
            <a:ext cx="8409624" cy="4410588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sl-SI" altLang="sl-SI" sz="2000" b="1" dirty="0" smtClean="0">
                <a:solidFill>
                  <a:srgbClr val="00529F"/>
                </a:solidFill>
                <a:latin typeface="Calibri" pitchFamily="34" charset="0"/>
              </a:rPr>
              <a:t>Subvencije občinam za naložbe v nove skoraj nič-energijske stavbe splošnega družbenega pomena (šole, vrtce, telovadnice, muzeje, knjižnice, ...)</a:t>
            </a: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sl-SI" altLang="sl-SI" sz="1700" dirty="0" smtClean="0">
                <a:latin typeface="Calibri" pitchFamily="34" charset="0"/>
              </a:rPr>
              <a:t>6 </a:t>
            </a:r>
            <a:r>
              <a:rPr lang="sl-SI" altLang="sl-SI" sz="1700" dirty="0">
                <a:latin typeface="Calibri" pitchFamily="34" charset="0"/>
              </a:rPr>
              <a:t>mio </a:t>
            </a:r>
            <a:r>
              <a:rPr lang="sl-SI" altLang="sl-SI" sz="1700" dirty="0" smtClean="0">
                <a:latin typeface="Calibri" pitchFamily="34" charset="0"/>
              </a:rPr>
              <a:t>€</a:t>
            </a:r>
          </a:p>
          <a:p>
            <a:pPr lvl="0">
              <a:buNone/>
            </a:pPr>
            <a:endParaRPr lang="sl-SI" sz="2000" dirty="0" smtClean="0">
              <a:latin typeface="Calibri" panose="020F0502020204030204" pitchFamily="34" charset="0"/>
            </a:endParaRPr>
          </a:p>
          <a:p>
            <a:pPr lvl="0">
              <a:buNone/>
            </a:pPr>
            <a:endParaRPr lang="sl-SI" sz="2000" dirty="0">
              <a:latin typeface="Calibri" panose="020F0502020204030204" pitchFamily="34" charset="0"/>
            </a:endParaRPr>
          </a:p>
          <a:p>
            <a:pPr lvl="0">
              <a:buNone/>
            </a:pPr>
            <a:endParaRPr lang="sl-SI" sz="2000" dirty="0" smtClean="0"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sl-SI" sz="1600" dirty="0" smtClean="0">
                <a:latin typeface="Calibri" panose="020F0502020204030204" pitchFamily="34" charset="0"/>
              </a:rPr>
              <a:t>I</a:t>
            </a:r>
            <a:r>
              <a:rPr lang="sl-SI" sz="1600" dirty="0">
                <a:latin typeface="Calibri" panose="020F0502020204030204" pitchFamily="34" charset="0"/>
              </a:rPr>
              <a:t>. skupina: </a:t>
            </a:r>
            <a:r>
              <a:rPr lang="sl-SI" sz="1600" dirty="0" smtClean="0">
                <a:latin typeface="Calibri" panose="020F0502020204030204" pitchFamily="34" charset="0"/>
              </a:rPr>
              <a:t>stavba, </a:t>
            </a:r>
            <a:r>
              <a:rPr lang="sl-SI" sz="1600" b="1" dirty="0" smtClean="0">
                <a:solidFill>
                  <a:srgbClr val="209020"/>
                </a:solidFill>
                <a:latin typeface="Calibri" panose="020F0502020204030204" pitchFamily="34" charset="0"/>
              </a:rPr>
              <a:t>pretežno grajena iz lesa, </a:t>
            </a:r>
            <a:r>
              <a:rPr lang="sl-SI" sz="1600" dirty="0">
                <a:latin typeface="Calibri" panose="020F0502020204030204" pitchFamily="34" charset="0"/>
              </a:rPr>
              <a:t>z najmanj 75 % volumskega deleža toplotno izolacijskih </a:t>
            </a:r>
            <a:r>
              <a:rPr lang="sl-SI" sz="1600" dirty="0" smtClean="0">
                <a:latin typeface="Calibri" panose="020F0502020204030204" pitchFamily="34" charset="0"/>
              </a:rPr>
              <a:t>materialov (v </a:t>
            </a:r>
            <a:r>
              <a:rPr lang="sl-SI" sz="1600" dirty="0">
                <a:latin typeface="Calibri" panose="020F0502020204030204" pitchFamily="34" charset="0"/>
              </a:rPr>
              <a:t>m</a:t>
            </a:r>
            <a:r>
              <a:rPr lang="sl-SI" sz="1600" baseline="30000" dirty="0">
                <a:latin typeface="Calibri" panose="020F0502020204030204" pitchFamily="34" charset="0"/>
              </a:rPr>
              <a:t>3</a:t>
            </a:r>
            <a:r>
              <a:rPr lang="sl-SI" sz="1600" dirty="0">
                <a:latin typeface="Calibri" panose="020F0502020204030204" pitchFamily="34" charset="0"/>
              </a:rPr>
              <a:t>) </a:t>
            </a:r>
            <a:r>
              <a:rPr lang="sl-SI" sz="1600" b="1" dirty="0">
                <a:solidFill>
                  <a:srgbClr val="209020"/>
                </a:solidFill>
                <a:latin typeface="Calibri" panose="020F0502020204030204" pitchFamily="34" charset="0"/>
              </a:rPr>
              <a:t>naravnega izvora </a:t>
            </a:r>
            <a:r>
              <a:rPr lang="sl-SI" sz="1600" dirty="0">
                <a:latin typeface="Calibri" panose="020F0502020204030204" pitchFamily="34" charset="0"/>
              </a:rPr>
              <a:t>iz </a:t>
            </a:r>
            <a:r>
              <a:rPr lang="sl-SI" sz="1600" dirty="0" smtClean="0">
                <a:latin typeface="Calibri" panose="020F0502020204030204" pitchFamily="34" charset="0"/>
              </a:rPr>
              <a:t>obnovljivih </a:t>
            </a:r>
            <a:r>
              <a:rPr lang="sl-SI" sz="1600" dirty="0">
                <a:latin typeface="Calibri" panose="020F0502020204030204" pitchFamily="34" charset="0"/>
              </a:rPr>
              <a:t>virov (npr. lesna vlakna, celulozni kosmiči ipd.</a:t>
            </a:r>
            <a:r>
              <a:rPr lang="sl-SI" sz="1600" dirty="0" smtClean="0">
                <a:latin typeface="Calibri" panose="020F0502020204030204" pitchFamily="34" charset="0"/>
              </a:rPr>
              <a:t>)</a:t>
            </a:r>
            <a:endParaRPr lang="sl-SI" sz="1600" dirty="0"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sl-SI" sz="1600" dirty="0">
                <a:latin typeface="Calibri" panose="020F0502020204030204" pitchFamily="34" charset="0"/>
              </a:rPr>
              <a:t>II. skupina: stavba z najmanj 75 % volumskega deleža toplotno izolacijskih materialov (v m</a:t>
            </a:r>
            <a:r>
              <a:rPr lang="sl-SI" sz="1600" baseline="30000" dirty="0">
                <a:latin typeface="Calibri" panose="020F0502020204030204" pitchFamily="34" charset="0"/>
              </a:rPr>
              <a:t>3</a:t>
            </a:r>
            <a:r>
              <a:rPr lang="sl-SI" sz="1600" dirty="0">
                <a:latin typeface="Calibri" panose="020F0502020204030204" pitchFamily="34" charset="0"/>
              </a:rPr>
              <a:t>) </a:t>
            </a:r>
            <a:r>
              <a:rPr lang="sl-SI" sz="1600" b="1" dirty="0">
                <a:solidFill>
                  <a:srgbClr val="FD6D01"/>
                </a:solidFill>
                <a:latin typeface="Calibri" panose="020F0502020204030204" pitchFamily="34" charset="0"/>
              </a:rPr>
              <a:t>mineralnega </a:t>
            </a:r>
            <a:r>
              <a:rPr lang="sl-SI" sz="1600" dirty="0" smtClean="0">
                <a:latin typeface="Calibri" panose="020F0502020204030204" pitchFamily="34" charset="0"/>
              </a:rPr>
              <a:t>in </a:t>
            </a:r>
            <a:r>
              <a:rPr lang="sl-SI" sz="1600" b="1" dirty="0">
                <a:solidFill>
                  <a:srgbClr val="209020"/>
                </a:solidFill>
                <a:latin typeface="Calibri" panose="020F0502020204030204" pitchFamily="34" charset="0"/>
              </a:rPr>
              <a:t>naravnega</a:t>
            </a:r>
            <a:r>
              <a:rPr lang="sl-SI" sz="1600" b="1" dirty="0">
                <a:solidFill>
                  <a:srgbClr val="FD6D01"/>
                </a:solidFill>
                <a:latin typeface="Calibri" panose="020F0502020204030204" pitchFamily="34" charset="0"/>
              </a:rPr>
              <a:t> </a:t>
            </a:r>
            <a:r>
              <a:rPr lang="sl-SI" sz="1600" dirty="0" smtClean="0">
                <a:latin typeface="Calibri" panose="020F0502020204030204" pitchFamily="34" charset="0"/>
              </a:rPr>
              <a:t>izvora</a:t>
            </a:r>
            <a:endParaRPr lang="sl-SI" sz="1600" dirty="0"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sl-SI" sz="1600" dirty="0">
                <a:latin typeface="Calibri" panose="020F0502020204030204" pitchFamily="34" charset="0"/>
              </a:rPr>
              <a:t>III. skupina: stavba z več kot 25 % volumskega deleža toplotno izolacijskih materialov (v m</a:t>
            </a:r>
            <a:r>
              <a:rPr lang="sl-SI" sz="1600" baseline="30000" dirty="0">
                <a:latin typeface="Calibri" panose="020F0502020204030204" pitchFamily="34" charset="0"/>
              </a:rPr>
              <a:t>3</a:t>
            </a:r>
            <a:r>
              <a:rPr lang="sl-SI" sz="1600" dirty="0">
                <a:latin typeface="Calibri" panose="020F0502020204030204" pitchFamily="34" charset="0"/>
              </a:rPr>
              <a:t>) </a:t>
            </a:r>
            <a:r>
              <a:rPr lang="sl-SI" sz="1600" b="1" dirty="0">
                <a:solidFill>
                  <a:srgbClr val="00529F"/>
                </a:solidFill>
                <a:latin typeface="Calibri" panose="020F0502020204030204" pitchFamily="34" charset="0"/>
              </a:rPr>
              <a:t>sintetičnega</a:t>
            </a:r>
            <a:r>
              <a:rPr lang="sl-SI" sz="1600" dirty="0">
                <a:latin typeface="Calibri" panose="020F0502020204030204" pitchFamily="34" charset="0"/>
              </a:rPr>
              <a:t> in ostalega izvora (npr. ekspandirani polistiren, ekstrudirani polistiren ipd.</a:t>
            </a:r>
            <a:r>
              <a:rPr lang="sl-SI" sz="1600" dirty="0" smtClean="0">
                <a:latin typeface="Calibri" panose="020F0502020204030204" pitchFamily="34" charset="0"/>
              </a:rPr>
              <a:t>)</a:t>
            </a:r>
            <a:endParaRPr lang="sl-SI" sz="1600" dirty="0">
              <a:latin typeface="Calibri" panose="020F0502020204030204" pitchFamily="34" charset="0"/>
            </a:endParaRPr>
          </a:p>
          <a:p>
            <a:pPr marL="0" lvl="0" indent="0" eaLnBrk="1" hangingPunct="1">
              <a:buNone/>
            </a:pPr>
            <a:r>
              <a:rPr lang="sl-SI" sz="1600" b="1" kern="1200" dirty="0" smtClean="0">
                <a:solidFill>
                  <a:srgbClr val="FF6600"/>
                </a:solidFill>
                <a:latin typeface="Calibri" panose="020F0502020204030204" pitchFamily="34" charset="0"/>
              </a:rPr>
              <a:t>Dodatna spodbuda: </a:t>
            </a:r>
            <a:r>
              <a:rPr lang="sl-SI" sz="1600" b="1" kern="1200" dirty="0" smtClean="0">
                <a:solidFill>
                  <a:srgbClr val="00529F"/>
                </a:solidFill>
                <a:latin typeface="Calibri" panose="020F0502020204030204" pitchFamily="34" charset="0"/>
              </a:rPr>
              <a:t>leseno </a:t>
            </a:r>
            <a:r>
              <a:rPr lang="sl-SI" sz="1600" b="1" kern="1200" dirty="0">
                <a:solidFill>
                  <a:srgbClr val="00529F"/>
                </a:solidFill>
                <a:latin typeface="Calibri" panose="020F0502020204030204" pitchFamily="34" charset="0"/>
              </a:rPr>
              <a:t>zunanje stavbno </a:t>
            </a:r>
            <a:r>
              <a:rPr lang="sl-SI" sz="1600" b="1" kern="1200" dirty="0" smtClean="0">
                <a:solidFill>
                  <a:srgbClr val="00529F"/>
                </a:solidFill>
                <a:latin typeface="Calibri" panose="020F0502020204030204" pitchFamily="34" charset="0"/>
              </a:rPr>
              <a:t>pohištvo:</a:t>
            </a:r>
            <a:r>
              <a:rPr lang="sl-SI" sz="1600" kern="1200" dirty="0" smtClean="0">
                <a:solidFill>
                  <a:srgbClr val="00529F"/>
                </a:solidFill>
                <a:latin typeface="Calibri" panose="020F0502020204030204" pitchFamily="34" charset="0"/>
              </a:rPr>
              <a:t> </a:t>
            </a:r>
            <a:r>
              <a:rPr lang="sl-SI" sz="1600" kern="1200" dirty="0">
                <a:solidFill>
                  <a:srgbClr val="000000"/>
                </a:solidFill>
                <a:latin typeface="Calibri" panose="020F0502020204030204" pitchFamily="34" charset="0"/>
              </a:rPr>
              <a:t>50 €/</a:t>
            </a:r>
            <a:r>
              <a:rPr lang="sl-SI" sz="1600" kern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sl-SI" sz="1600" kern="12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sl-SI" altLang="sl-SI" sz="1600" b="1" kern="1200" dirty="0" smtClean="0">
                <a:solidFill>
                  <a:srgbClr val="000000"/>
                </a:solidFill>
                <a:latin typeface="Calibri" pitchFamily="34" charset="0"/>
              </a:rPr>
              <a:t>,</a:t>
            </a:r>
            <a:r>
              <a:rPr lang="sl-SI" altLang="sl-SI" sz="1600" b="1" kern="1200" dirty="0" smtClean="0">
                <a:solidFill>
                  <a:srgbClr val="209020"/>
                </a:solidFill>
                <a:latin typeface="Calibri" pitchFamily="34" charset="0"/>
              </a:rPr>
              <a:t> masivna </a:t>
            </a:r>
            <a:r>
              <a:rPr lang="sl-SI" altLang="sl-SI" sz="1600" b="1" kern="1200" dirty="0">
                <a:solidFill>
                  <a:srgbClr val="209020"/>
                </a:solidFill>
                <a:latin typeface="Calibri" pitchFamily="34" charset="0"/>
              </a:rPr>
              <a:t>lesena fasadna obloga: </a:t>
            </a:r>
            <a:r>
              <a:rPr lang="sl-SI" altLang="sl-SI" sz="1600" kern="12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sl-SI" sz="1600" kern="1200" dirty="0">
                <a:solidFill>
                  <a:srgbClr val="000000"/>
                </a:solidFill>
                <a:latin typeface="Calibri" panose="020F0502020204030204" pitchFamily="34" charset="0"/>
              </a:rPr>
              <a:t>0 €/m</a:t>
            </a:r>
            <a:r>
              <a:rPr lang="sl-SI" sz="1600" kern="12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sl-SI" sz="1600" kern="1200" dirty="0">
                <a:solidFill>
                  <a:srgbClr val="000000"/>
                </a:solidFill>
                <a:latin typeface="Calibri" panose="020F0502020204030204" pitchFamily="34" charset="0"/>
              </a:rPr>
              <a:t> neto ogrevane tlorisne </a:t>
            </a:r>
            <a:r>
              <a:rPr lang="sl-SI" sz="1600" kern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površine</a:t>
            </a:r>
            <a:endParaRPr lang="sl-SI" sz="1600" kern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spcBef>
                <a:spcPts val="0"/>
              </a:spcBef>
              <a:buNone/>
              <a:defRPr/>
            </a:pPr>
            <a:endParaRPr lang="sl-SI" altLang="sl-SI" sz="20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Naslov 1"/>
          <p:cNvSpPr txBox="1">
            <a:spLocks/>
          </p:cNvSpPr>
          <p:nvPr/>
        </p:nvSpPr>
        <p:spPr bwMode="auto">
          <a:xfrm>
            <a:off x="432597" y="188568"/>
            <a:ext cx="8229600" cy="7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0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46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61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l-SI" altLang="sl-SI" sz="3200" b="1" kern="0" dirty="0" smtClean="0">
                <a:solidFill>
                  <a:srgbClr val="00529F"/>
                </a:solidFill>
                <a:latin typeface="Calibri" pitchFamily="34" charset="0"/>
                <a:ea typeface="+mn-ea"/>
                <a:cs typeface="+mn-cs"/>
              </a:rPr>
              <a:t>40SUB-LS16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34699"/>
              </p:ext>
            </p:extLst>
          </p:nvPr>
        </p:nvGraphicFramePr>
        <p:xfrm>
          <a:off x="2141676" y="1886264"/>
          <a:ext cx="5400719" cy="10026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94502"/>
                <a:gridCol w="1068739"/>
                <a:gridCol w="1068739"/>
                <a:gridCol w="1068739"/>
              </a:tblGrid>
              <a:tr h="252095"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Calibri"/>
                          <a:cs typeface="Calibri"/>
                        </a:rPr>
                        <a:t>Višina</a:t>
                      </a:r>
                      <a:r>
                        <a:rPr lang="sl-SI" sz="1400" baseline="0" dirty="0" smtClean="0">
                          <a:effectLst/>
                          <a:latin typeface="Calibri"/>
                          <a:cs typeface="Calibri"/>
                        </a:rPr>
                        <a:t> s</a:t>
                      </a:r>
                      <a:r>
                        <a:rPr lang="sl-SI" sz="1400" dirty="0" smtClean="0">
                          <a:effectLst/>
                          <a:latin typeface="Calibri"/>
                          <a:cs typeface="Calibri"/>
                        </a:rPr>
                        <a:t>podbude </a:t>
                      </a: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v EUR/m</a:t>
                      </a:r>
                      <a:r>
                        <a:rPr lang="sl-SI" sz="1400" baseline="30000" dirty="0">
                          <a:effectLst/>
                          <a:latin typeface="Calibri"/>
                          <a:cs typeface="Calibri"/>
                        </a:rPr>
                        <a:t>2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Energijska učinkovitost stavbe </a:t>
                      </a:r>
                      <a:r>
                        <a:rPr lang="sl-SI" sz="1400" dirty="0" err="1">
                          <a:effectLst/>
                          <a:latin typeface="Calibri"/>
                          <a:cs typeface="Calibri"/>
                        </a:rPr>
                        <a:t>Q</a:t>
                      </a:r>
                      <a:r>
                        <a:rPr lang="sl-SI" sz="1400" baseline="-25000" dirty="0" err="1">
                          <a:effectLst/>
                          <a:latin typeface="Calibri"/>
                          <a:cs typeface="Calibri"/>
                        </a:rPr>
                        <a:t>h</a:t>
                      </a: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 (</a:t>
                      </a:r>
                      <a:r>
                        <a:rPr lang="sl-SI" sz="1400" dirty="0" err="1" smtClean="0">
                          <a:effectLst/>
                          <a:latin typeface="Calibri"/>
                          <a:cs typeface="Calibri"/>
                        </a:rPr>
                        <a:t>kWh</a:t>
                      </a:r>
                      <a:r>
                        <a:rPr lang="sl-SI" sz="1400" dirty="0" smtClean="0">
                          <a:effectLst/>
                          <a:latin typeface="Calibri"/>
                          <a:cs typeface="Calibri"/>
                        </a:rPr>
                        <a:t>/m</a:t>
                      </a:r>
                      <a:r>
                        <a:rPr lang="sl-SI" sz="1200" baseline="30000" dirty="0" smtClean="0">
                          <a:effectLst/>
                          <a:latin typeface="Calibri"/>
                          <a:cs typeface="Calibri"/>
                        </a:rPr>
                        <a:t>3</a:t>
                      </a:r>
                      <a:r>
                        <a:rPr lang="sl-SI" sz="1400" dirty="0" smtClean="0">
                          <a:effectLst/>
                          <a:latin typeface="Calibri"/>
                          <a:cs typeface="Calibri"/>
                        </a:rPr>
                        <a:t>a</a:t>
                      </a: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)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I. skupina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II. skupina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III. skupina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rgbClr val="9BD4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≤ </a:t>
                      </a:r>
                      <a:r>
                        <a:rPr lang="sl-SI" sz="1400" dirty="0" smtClean="0">
                          <a:effectLst/>
                          <a:latin typeface="Calibri"/>
                          <a:cs typeface="Calibri"/>
                        </a:rPr>
                        <a:t>6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400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310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52705" marR="13335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/>
                          <a:cs typeface="Calibri"/>
                        </a:rPr>
                        <a:t>240</a:t>
                      </a:r>
                      <a:endParaRPr lang="sl-SI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rgbClr val="9BD4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9"/>
          <a:stretch>
            <a:fillRect/>
          </a:stretch>
        </p:blipFill>
        <p:spPr bwMode="auto">
          <a:xfrm>
            <a:off x="3164329" y="5406117"/>
            <a:ext cx="2371529" cy="147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2" name="Picture 2" descr="J:\PROMOCIJA\PROMOCIJA 2016\Foto Vrtec Moravče\0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6117"/>
            <a:ext cx="2188043" cy="145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3" name="Picture 3" descr="J:\PROMOCIJA\PROMOCIJA 2016\Foto Vrtec Moravče\0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8042" y="5406117"/>
            <a:ext cx="976287" cy="146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4" t="17538"/>
          <a:stretch/>
        </p:blipFill>
        <p:spPr bwMode="auto">
          <a:xfrm>
            <a:off x="5535858" y="5406117"/>
            <a:ext cx="2064581" cy="145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4"/>
          <a:stretch/>
        </p:blipFill>
        <p:spPr bwMode="auto">
          <a:xfrm>
            <a:off x="7600439" y="5406117"/>
            <a:ext cx="1754695" cy="145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54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971550" y="2438400"/>
            <a:ext cx="72009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l-SI" altLang="sl-SI" b="1">
              <a:solidFill>
                <a:srgbClr val="00529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l-SI" altLang="sl-SI" b="1">
              <a:solidFill>
                <a:srgbClr val="3366CC"/>
              </a:solidFill>
              <a:latin typeface="Arial" charset="0"/>
            </a:endParaRP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0" y="0"/>
            <a:ext cx="971550" cy="908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5" rIns="91431" bIns="45715" anchor="ctr"/>
          <a:lstStyle>
            <a:lvl1pPr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23556" name="Picture 8" descr="thumb_Eko_sklad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2258844"/>
            <a:ext cx="1265238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Pravokotnik 1"/>
          <p:cNvSpPr>
            <a:spLocks noChangeArrowheads="1"/>
          </p:cNvSpPr>
          <p:nvPr/>
        </p:nvSpPr>
        <p:spPr bwMode="auto">
          <a:xfrm>
            <a:off x="431448" y="3727211"/>
            <a:ext cx="8281103" cy="28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pl-PL" altLang="sl-SI" sz="2400" b="1" dirty="0" err="1">
                <a:solidFill>
                  <a:srgbClr val="00529F"/>
                </a:solidFill>
                <a:latin typeface="Calibri" pitchFamily="34" charset="0"/>
              </a:rPr>
              <a:t>S</a:t>
            </a: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torite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nekaj dobrega za </a:t>
            </a: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prihodnost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in </a:t>
            </a: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pri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</a:t>
            </a: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tem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</a:t>
            </a: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izkoristite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altLang="sl-SI" sz="2400" b="1" dirty="0" err="1">
                <a:solidFill>
                  <a:srgbClr val="00529F"/>
                </a:solidFill>
                <a:latin typeface="Calibri" pitchFamily="34" charset="0"/>
              </a:rPr>
              <a:t>s</a:t>
            </a: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podbude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Eko </a:t>
            </a: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sklada</a:t>
            </a:r>
            <a:r>
              <a:rPr lang="pl-PL" altLang="sl-SI" sz="2400" b="1" dirty="0">
                <a:solidFill>
                  <a:srgbClr val="00529F"/>
                </a:solidFill>
                <a:latin typeface="Calibri" pitchFamily="34" charset="0"/>
              </a:rPr>
              <a:t>!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altLang="sl-SI" sz="2400" b="1" dirty="0" err="1" smtClean="0">
                <a:solidFill>
                  <a:srgbClr val="00529F"/>
                </a:solidFill>
                <a:latin typeface="Calibri" pitchFamily="34" charset="0"/>
              </a:rPr>
              <a:t>Hvala</a:t>
            </a:r>
            <a:r>
              <a:rPr lang="pl-PL" altLang="sl-SI" sz="2400" b="1" dirty="0" smtClean="0">
                <a:solidFill>
                  <a:srgbClr val="00529F"/>
                </a:solidFill>
                <a:latin typeface="Calibri" pitchFamily="34" charset="0"/>
              </a:rPr>
              <a:t> za vašo </a:t>
            </a:r>
            <a:r>
              <a:rPr lang="pl-PL" altLang="sl-SI" sz="2400" b="1" dirty="0">
                <a:solidFill>
                  <a:srgbClr val="00529F"/>
                </a:solidFill>
                <a:latin typeface="Calibri" pitchFamily="34" charset="0"/>
              </a:rPr>
              <a:t>pozornost!</a:t>
            </a:r>
          </a:p>
          <a:p>
            <a:pPr eaLnBrk="1" hangingPunct="1">
              <a:buFont typeface="Wingdings" pitchFamily="2" charset="2"/>
              <a:buNone/>
            </a:pPr>
            <a:endParaRPr lang="pl-PL" altLang="sl-SI" sz="20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l-PL" altLang="sl-SI" sz="2000" b="1" dirty="0" smtClean="0">
                <a:latin typeface="Calibri" pitchFamily="34" charset="0"/>
              </a:rPr>
              <a:t>Eko </a:t>
            </a:r>
            <a:r>
              <a:rPr lang="pl-PL" altLang="sl-SI" sz="2000" b="1" dirty="0">
                <a:latin typeface="Calibri" pitchFamily="34" charset="0"/>
              </a:rPr>
              <a:t>sklad, j.s.   Bleiweisova cesta 30   1000 Ljubljana</a:t>
            </a:r>
          </a:p>
          <a:p>
            <a:pPr eaLnBrk="1" hangingPunct="1">
              <a:buFont typeface="Wingdings" pitchFamily="2" charset="2"/>
              <a:buNone/>
            </a:pPr>
            <a:r>
              <a:rPr lang="sl-SI" altLang="sl-SI" sz="2400" b="1" dirty="0" err="1">
                <a:solidFill>
                  <a:srgbClr val="00529F"/>
                </a:solidFill>
                <a:latin typeface="Calibri" pitchFamily="34" charset="0"/>
              </a:rPr>
              <a:t>www.ekosklad.si</a:t>
            </a:r>
            <a:endParaRPr lang="sl-SI" altLang="sl-SI" sz="2400" b="1" dirty="0">
              <a:solidFill>
                <a:srgbClr val="00529F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l-PL" altLang="sl-SI" sz="1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5963" marR="0" indent="-539750" algn="l" defTabSz="1168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sl-S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15963" marR="0" indent="-539750" algn="l" defTabSz="1168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sl-S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32030</TotalTime>
  <Words>933</Words>
  <Application>Microsoft Macintosh PowerPoint</Application>
  <PresentationFormat>On-screen Show (4:3)</PresentationFormat>
  <Paragraphs>117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O EKO SKLADU</vt:lpstr>
      <vt:lpstr>BREZPLAČNO ENERGETSKO SVETOVANJE ZA OBČANE – ENSVET</vt:lpstr>
      <vt:lpstr>PowerPoint Presentation</vt:lpstr>
      <vt:lpstr>AKTUALNI JAVNI POZIVI</vt:lpstr>
      <vt:lpstr>PowerPoint Presentation</vt:lpstr>
      <vt:lpstr>PowerPoint Presentation</vt:lpstr>
      <vt:lpstr>PowerPoint Presentation</vt:lpstr>
      <vt:lpstr>PowerPoint Presentation</vt:lpstr>
    </vt:vector>
  </TitlesOfParts>
  <Company>Eko sklad j.s.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Tadeja Kovačič</dc:creator>
  <cp:lastModifiedBy>Tadeja</cp:lastModifiedBy>
  <cp:revision>2009</cp:revision>
  <cp:lastPrinted>2016-04-13T06:22:44Z</cp:lastPrinted>
  <dcterms:created xsi:type="dcterms:W3CDTF">2006-03-14T12:13:36Z</dcterms:created>
  <dcterms:modified xsi:type="dcterms:W3CDTF">2016-09-25T08:30:23Z</dcterms:modified>
</cp:coreProperties>
</file>